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8" r:id="rId5"/>
    <p:sldId id="289" r:id="rId6"/>
    <p:sldId id="290" r:id="rId7"/>
    <p:sldId id="291" r:id="rId8"/>
    <p:sldId id="292" r:id="rId9"/>
    <p:sldId id="293" r:id="rId10"/>
    <p:sldId id="294" r:id="rId11"/>
    <p:sldId id="281" r:id="rId12"/>
    <p:sldId id="282" r:id="rId13"/>
    <p:sldId id="283" r:id="rId14"/>
    <p:sldId id="284" r:id="rId15"/>
    <p:sldId id="285" r:id="rId16"/>
    <p:sldId id="287" r:id="rId17"/>
    <p:sldId id="286"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829" autoAdjust="0"/>
    <p:restoredTop sz="94660"/>
  </p:normalViewPr>
  <p:slideViewPr>
    <p:cSldViewPr snapToGrid="0">
      <p:cViewPr varScale="1">
        <p:scale>
          <a:sx n="70" d="100"/>
          <a:sy n="70" d="100"/>
        </p:scale>
        <p:origin x="8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03EBA6-AF00-4F07-99CD-51A25F78F309}" type="datetimeFigureOut">
              <a:rPr lang="en-US" smtClean="0"/>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3A3FD-849E-4E6A-A95A-DC7C31745294}" type="slidenum">
              <a:rPr lang="en-US" smtClean="0"/>
              <a:t>‹#›</a:t>
            </a:fld>
            <a:endParaRPr lang="en-US"/>
          </a:p>
        </p:txBody>
      </p:sp>
    </p:spTree>
    <p:extLst>
      <p:ext uri="{BB962C8B-B14F-4D97-AF65-F5344CB8AC3E}">
        <p14:creationId xmlns:p14="http://schemas.microsoft.com/office/powerpoint/2010/main" val="370813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03EBA6-AF00-4F07-99CD-51A25F78F309}" type="datetimeFigureOut">
              <a:rPr lang="en-US" smtClean="0"/>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3A3FD-849E-4E6A-A95A-DC7C31745294}" type="slidenum">
              <a:rPr lang="en-US" smtClean="0"/>
              <a:t>‹#›</a:t>
            </a:fld>
            <a:endParaRPr lang="en-US"/>
          </a:p>
        </p:txBody>
      </p:sp>
    </p:spTree>
    <p:extLst>
      <p:ext uri="{BB962C8B-B14F-4D97-AF65-F5344CB8AC3E}">
        <p14:creationId xmlns:p14="http://schemas.microsoft.com/office/powerpoint/2010/main" val="917546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03EBA6-AF00-4F07-99CD-51A25F78F309}" type="datetimeFigureOut">
              <a:rPr lang="en-US" smtClean="0"/>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3A3FD-849E-4E6A-A95A-DC7C31745294}" type="slidenum">
              <a:rPr lang="en-US" smtClean="0"/>
              <a:t>‹#›</a:t>
            </a:fld>
            <a:endParaRPr lang="en-US"/>
          </a:p>
        </p:txBody>
      </p:sp>
    </p:spTree>
    <p:extLst>
      <p:ext uri="{BB962C8B-B14F-4D97-AF65-F5344CB8AC3E}">
        <p14:creationId xmlns:p14="http://schemas.microsoft.com/office/powerpoint/2010/main" val="1055360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03EBA6-AF00-4F07-99CD-51A25F78F309}" type="datetimeFigureOut">
              <a:rPr lang="en-US" smtClean="0"/>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3A3FD-849E-4E6A-A95A-DC7C31745294}" type="slidenum">
              <a:rPr lang="en-US" smtClean="0"/>
              <a:t>‹#›</a:t>
            </a:fld>
            <a:endParaRPr lang="en-US"/>
          </a:p>
        </p:txBody>
      </p:sp>
    </p:spTree>
    <p:extLst>
      <p:ext uri="{BB962C8B-B14F-4D97-AF65-F5344CB8AC3E}">
        <p14:creationId xmlns:p14="http://schemas.microsoft.com/office/powerpoint/2010/main" val="1584697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103EBA6-AF00-4F07-99CD-51A25F78F309}" type="datetimeFigureOut">
              <a:rPr lang="en-US" smtClean="0"/>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3A3FD-849E-4E6A-A95A-DC7C31745294}" type="slidenum">
              <a:rPr lang="en-US" smtClean="0"/>
              <a:t>‹#›</a:t>
            </a:fld>
            <a:endParaRPr lang="en-US"/>
          </a:p>
        </p:txBody>
      </p:sp>
    </p:spTree>
    <p:extLst>
      <p:ext uri="{BB962C8B-B14F-4D97-AF65-F5344CB8AC3E}">
        <p14:creationId xmlns:p14="http://schemas.microsoft.com/office/powerpoint/2010/main" val="2537387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03EBA6-AF00-4F07-99CD-51A25F78F309}" type="datetimeFigureOut">
              <a:rPr lang="en-US" smtClean="0"/>
              <a:t>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3A3FD-849E-4E6A-A95A-DC7C31745294}" type="slidenum">
              <a:rPr lang="en-US" smtClean="0"/>
              <a:t>‹#›</a:t>
            </a:fld>
            <a:endParaRPr lang="en-US"/>
          </a:p>
        </p:txBody>
      </p:sp>
    </p:spTree>
    <p:extLst>
      <p:ext uri="{BB962C8B-B14F-4D97-AF65-F5344CB8AC3E}">
        <p14:creationId xmlns:p14="http://schemas.microsoft.com/office/powerpoint/2010/main" val="3855181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03EBA6-AF00-4F07-99CD-51A25F78F309}" type="datetimeFigureOut">
              <a:rPr lang="en-US" smtClean="0"/>
              <a:t>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D3A3FD-849E-4E6A-A95A-DC7C31745294}" type="slidenum">
              <a:rPr lang="en-US" smtClean="0"/>
              <a:t>‹#›</a:t>
            </a:fld>
            <a:endParaRPr lang="en-US"/>
          </a:p>
        </p:txBody>
      </p:sp>
    </p:spTree>
    <p:extLst>
      <p:ext uri="{BB962C8B-B14F-4D97-AF65-F5344CB8AC3E}">
        <p14:creationId xmlns:p14="http://schemas.microsoft.com/office/powerpoint/2010/main" val="3047287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03EBA6-AF00-4F07-99CD-51A25F78F309}" type="datetimeFigureOut">
              <a:rPr lang="en-US" smtClean="0"/>
              <a:t>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D3A3FD-849E-4E6A-A95A-DC7C31745294}" type="slidenum">
              <a:rPr lang="en-US" smtClean="0"/>
              <a:t>‹#›</a:t>
            </a:fld>
            <a:endParaRPr lang="en-US"/>
          </a:p>
        </p:txBody>
      </p:sp>
    </p:spTree>
    <p:extLst>
      <p:ext uri="{BB962C8B-B14F-4D97-AF65-F5344CB8AC3E}">
        <p14:creationId xmlns:p14="http://schemas.microsoft.com/office/powerpoint/2010/main" val="31316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03EBA6-AF00-4F07-99CD-51A25F78F309}" type="datetimeFigureOut">
              <a:rPr lang="en-US" smtClean="0"/>
              <a:t>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D3A3FD-849E-4E6A-A95A-DC7C31745294}" type="slidenum">
              <a:rPr lang="en-US" smtClean="0"/>
              <a:t>‹#›</a:t>
            </a:fld>
            <a:endParaRPr lang="en-US"/>
          </a:p>
        </p:txBody>
      </p:sp>
    </p:spTree>
    <p:extLst>
      <p:ext uri="{BB962C8B-B14F-4D97-AF65-F5344CB8AC3E}">
        <p14:creationId xmlns:p14="http://schemas.microsoft.com/office/powerpoint/2010/main" val="744152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103EBA6-AF00-4F07-99CD-51A25F78F309}" type="datetimeFigureOut">
              <a:rPr lang="en-US" smtClean="0"/>
              <a:t>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3A3FD-849E-4E6A-A95A-DC7C31745294}" type="slidenum">
              <a:rPr lang="en-US" smtClean="0"/>
              <a:t>‹#›</a:t>
            </a:fld>
            <a:endParaRPr lang="en-US"/>
          </a:p>
        </p:txBody>
      </p:sp>
    </p:spTree>
    <p:extLst>
      <p:ext uri="{BB962C8B-B14F-4D97-AF65-F5344CB8AC3E}">
        <p14:creationId xmlns:p14="http://schemas.microsoft.com/office/powerpoint/2010/main" val="2987526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103EBA6-AF00-4F07-99CD-51A25F78F309}" type="datetimeFigureOut">
              <a:rPr lang="en-US" smtClean="0"/>
              <a:t>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3A3FD-849E-4E6A-A95A-DC7C31745294}" type="slidenum">
              <a:rPr lang="en-US" smtClean="0"/>
              <a:t>‹#›</a:t>
            </a:fld>
            <a:endParaRPr lang="en-US"/>
          </a:p>
        </p:txBody>
      </p:sp>
    </p:spTree>
    <p:extLst>
      <p:ext uri="{BB962C8B-B14F-4D97-AF65-F5344CB8AC3E}">
        <p14:creationId xmlns:p14="http://schemas.microsoft.com/office/powerpoint/2010/main" val="4172256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03EBA6-AF00-4F07-99CD-51A25F78F309}" type="datetimeFigureOut">
              <a:rPr lang="en-US" smtClean="0"/>
              <a:t>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3A3FD-849E-4E6A-A95A-DC7C31745294}" type="slidenum">
              <a:rPr lang="en-US" smtClean="0"/>
              <a:t>‹#›</a:t>
            </a:fld>
            <a:endParaRPr lang="en-US"/>
          </a:p>
        </p:txBody>
      </p:sp>
    </p:spTree>
    <p:extLst>
      <p:ext uri="{BB962C8B-B14F-4D97-AF65-F5344CB8AC3E}">
        <p14:creationId xmlns:p14="http://schemas.microsoft.com/office/powerpoint/2010/main" val="284212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7.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2665" y="154887"/>
            <a:ext cx="11064851" cy="6550685"/>
          </a:xfrm>
          <a:prstGeom prst="rect">
            <a:avLst/>
          </a:prstGeom>
        </p:spPr>
      </p:pic>
    </p:spTree>
    <p:extLst>
      <p:ext uri="{BB962C8B-B14F-4D97-AF65-F5344CB8AC3E}">
        <p14:creationId xmlns:p14="http://schemas.microsoft.com/office/powerpoint/2010/main" val="2738928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3230"/>
          <a:stretch/>
        </p:blipFill>
        <p:spPr>
          <a:xfrm>
            <a:off x="279282" y="976597"/>
            <a:ext cx="11288454" cy="4441565"/>
          </a:xfrm>
          <a:prstGeom prst="rect">
            <a:avLst/>
          </a:prstGeom>
        </p:spPr>
      </p:pic>
    </p:spTree>
    <p:extLst>
      <p:ext uri="{BB962C8B-B14F-4D97-AF65-F5344CB8AC3E}">
        <p14:creationId xmlns:p14="http://schemas.microsoft.com/office/powerpoint/2010/main" val="4117794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214" y="221775"/>
            <a:ext cx="11622634" cy="6517067"/>
          </a:xfrm>
          <a:prstGeom prst="rect">
            <a:avLst/>
          </a:prstGeom>
        </p:spPr>
      </p:pic>
    </p:spTree>
    <p:extLst>
      <p:ext uri="{BB962C8B-B14F-4D97-AF65-F5344CB8AC3E}">
        <p14:creationId xmlns:p14="http://schemas.microsoft.com/office/powerpoint/2010/main" val="1554863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9458" b="17632"/>
          <a:stretch/>
        </p:blipFill>
        <p:spPr>
          <a:xfrm>
            <a:off x="272955" y="368489"/>
            <a:ext cx="11547506" cy="5581935"/>
          </a:xfrm>
          <a:prstGeom prst="rect">
            <a:avLst/>
          </a:prstGeom>
        </p:spPr>
      </p:pic>
    </p:spTree>
    <p:extLst>
      <p:ext uri="{BB962C8B-B14F-4D97-AF65-F5344CB8AC3E}">
        <p14:creationId xmlns:p14="http://schemas.microsoft.com/office/powerpoint/2010/main" val="1678369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0213"/>
          <a:stretch/>
        </p:blipFill>
        <p:spPr>
          <a:xfrm>
            <a:off x="338776" y="266698"/>
            <a:ext cx="10647672" cy="6111546"/>
          </a:xfrm>
          <a:prstGeom prst="rect">
            <a:avLst/>
          </a:prstGeom>
        </p:spPr>
      </p:pic>
    </p:spTree>
    <p:extLst>
      <p:ext uri="{BB962C8B-B14F-4D97-AF65-F5344CB8AC3E}">
        <p14:creationId xmlns:p14="http://schemas.microsoft.com/office/powerpoint/2010/main" val="2456670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552" y="293854"/>
            <a:ext cx="11488670" cy="5629274"/>
          </a:xfrm>
          <a:prstGeom prst="rect">
            <a:avLst/>
          </a:prstGeom>
        </p:spPr>
      </p:pic>
    </p:spTree>
    <p:extLst>
      <p:ext uri="{BB962C8B-B14F-4D97-AF65-F5344CB8AC3E}">
        <p14:creationId xmlns:p14="http://schemas.microsoft.com/office/powerpoint/2010/main" val="925242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20" y="180833"/>
            <a:ext cx="11368586" cy="6486098"/>
          </a:xfrm>
          <a:prstGeom prst="rect">
            <a:avLst/>
          </a:prstGeom>
        </p:spPr>
      </p:pic>
    </p:spTree>
    <p:extLst>
      <p:ext uri="{BB962C8B-B14F-4D97-AF65-F5344CB8AC3E}">
        <p14:creationId xmlns:p14="http://schemas.microsoft.com/office/powerpoint/2010/main" val="262658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166" y="156948"/>
            <a:ext cx="11700681" cy="6472451"/>
          </a:xfrm>
          <a:prstGeom prst="rect">
            <a:avLst/>
          </a:prstGeom>
        </p:spPr>
      </p:pic>
    </p:spTree>
    <p:extLst>
      <p:ext uri="{BB962C8B-B14F-4D97-AF65-F5344CB8AC3E}">
        <p14:creationId xmlns:p14="http://schemas.microsoft.com/office/powerpoint/2010/main" val="1786533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842" y="131359"/>
            <a:ext cx="11692486" cy="6569691"/>
          </a:xfrm>
          <a:prstGeom prst="rect">
            <a:avLst/>
          </a:prstGeom>
        </p:spPr>
      </p:pic>
    </p:spTree>
    <p:extLst>
      <p:ext uri="{BB962C8B-B14F-4D97-AF65-F5344CB8AC3E}">
        <p14:creationId xmlns:p14="http://schemas.microsoft.com/office/powerpoint/2010/main" val="3427024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4606" y="232012"/>
            <a:ext cx="11571525" cy="6517517"/>
          </a:xfrm>
          <a:prstGeom prst="rect">
            <a:avLst/>
          </a:prstGeom>
        </p:spPr>
      </p:pic>
    </p:spTree>
    <p:extLst>
      <p:ext uri="{BB962C8B-B14F-4D97-AF65-F5344CB8AC3E}">
        <p14:creationId xmlns:p14="http://schemas.microsoft.com/office/powerpoint/2010/main" val="3418061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583" y="186483"/>
            <a:ext cx="11686992" cy="6569159"/>
          </a:xfrm>
          <a:prstGeom prst="rect">
            <a:avLst/>
          </a:prstGeom>
        </p:spPr>
      </p:pic>
      <p:sp>
        <p:nvSpPr>
          <p:cNvPr id="3" name="Rectangle 2"/>
          <p:cNvSpPr/>
          <p:nvPr/>
        </p:nvSpPr>
        <p:spPr>
          <a:xfrm>
            <a:off x="308764" y="423213"/>
            <a:ext cx="1447832" cy="388696"/>
          </a:xfrm>
          <a:prstGeom prst="rect">
            <a:avLst/>
          </a:prstGeom>
        </p:spPr>
        <p:txBody>
          <a:bodyPr wrap="none">
            <a:spAutoFit/>
          </a:bodyPr>
          <a:lstStyle/>
          <a:p>
            <a:pPr>
              <a:lnSpc>
                <a:spcPct val="107000"/>
              </a:lnSpc>
              <a:spcAft>
                <a:spcPts val="800"/>
              </a:spcAft>
              <a:tabLst>
                <a:tab pos="6419850" algn="l"/>
              </a:tabLst>
            </a:pP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Sky watching</a:t>
            </a:r>
            <a:endParaRPr lang="en-US" sz="105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55315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3586" y="124180"/>
            <a:ext cx="11616386" cy="1090471"/>
          </a:xfrm>
          <a:prstGeom prst="rect">
            <a:avLst/>
          </a:prstGeom>
        </p:spPr>
      </p:pic>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288592" y="1214651"/>
            <a:ext cx="11598607" cy="5513695"/>
          </a:xfrm>
          <a:prstGeom prst="rect">
            <a:avLst/>
          </a:prstGeom>
          <a:noFill/>
          <a:ln>
            <a:noFill/>
          </a:ln>
        </p:spPr>
      </p:pic>
    </p:spTree>
    <p:extLst>
      <p:ext uri="{BB962C8B-B14F-4D97-AF65-F5344CB8AC3E}">
        <p14:creationId xmlns:p14="http://schemas.microsoft.com/office/powerpoint/2010/main" val="949330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802" y="129440"/>
            <a:ext cx="11852228" cy="6604240"/>
          </a:xfrm>
          <a:prstGeom prst="rect">
            <a:avLst/>
          </a:prstGeom>
        </p:spPr>
      </p:pic>
      <p:sp>
        <p:nvSpPr>
          <p:cNvPr id="3" name="Rectangle 2"/>
          <p:cNvSpPr/>
          <p:nvPr/>
        </p:nvSpPr>
        <p:spPr>
          <a:xfrm>
            <a:off x="332094" y="247736"/>
            <a:ext cx="9931021" cy="388696"/>
          </a:xfrm>
          <a:prstGeom prst="rect">
            <a:avLst/>
          </a:prstGeom>
        </p:spPr>
        <p:txBody>
          <a:bodyPr wrap="square">
            <a:spAutoFit/>
          </a:bodyPr>
          <a:lstStyle/>
          <a:p>
            <a:pPr>
              <a:lnSpc>
                <a:spcPct val="107000"/>
              </a:lnSpc>
              <a:spcAft>
                <a:spcPts val="800"/>
              </a:spcAft>
              <a:tabLst>
                <a:tab pos="6419850" algn="l"/>
              </a:tabLst>
            </a:pPr>
            <a:r>
              <a:rPr lang="en-US" dirty="0">
                <a:latin typeface="Times New Roman" panose="02020603050405020304" pitchFamily="18" charset="0"/>
                <a:ea typeface="Calibri" panose="020F0502020204030204" pitchFamily="34" charset="0"/>
                <a:cs typeface="Arial" panose="020B0604020202020204" pitchFamily="34" charset="0"/>
              </a:rPr>
              <a:t>Far away, the sky seems to be touching the ground. The line at which they meet is called the horizon.</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94051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95" y="170029"/>
            <a:ext cx="11845191" cy="6545726"/>
          </a:xfrm>
          <a:prstGeom prst="rect">
            <a:avLst/>
          </a:prstGeom>
        </p:spPr>
      </p:pic>
      <p:sp>
        <p:nvSpPr>
          <p:cNvPr id="3" name="Rectangle 2"/>
          <p:cNvSpPr/>
          <p:nvPr/>
        </p:nvSpPr>
        <p:spPr>
          <a:xfrm>
            <a:off x="318448" y="343271"/>
            <a:ext cx="11650638" cy="388696"/>
          </a:xfrm>
          <a:prstGeom prst="rect">
            <a:avLst/>
          </a:prstGeom>
        </p:spPr>
        <p:txBody>
          <a:bodyPr wrap="square">
            <a:spAutoFit/>
          </a:bodyPr>
          <a:lstStyle/>
          <a:p>
            <a:pPr>
              <a:lnSpc>
                <a:spcPct val="107000"/>
              </a:lnSpc>
              <a:spcAft>
                <a:spcPts val="800"/>
              </a:spcAft>
              <a:tabLst>
                <a:tab pos="6419850" algn="l"/>
              </a:tabLst>
            </a:pPr>
            <a:r>
              <a:rPr lang="en-US" dirty="0">
                <a:highlight>
                  <a:srgbClr val="800080"/>
                </a:highlight>
                <a:latin typeface="Times New Roman" panose="02020603050405020304" pitchFamily="18" charset="0"/>
                <a:ea typeface="Calibri" panose="020F0502020204030204" pitchFamily="34" charset="0"/>
                <a:cs typeface="Arial" panose="020B0604020202020204" pitchFamily="34" charset="0"/>
              </a:rPr>
              <a:t>The stars and planets moving in the sky appear to be moving on this sphere. This virtual sphere is called the celestial sphere.</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21077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35660" y="188866"/>
            <a:ext cx="7425307" cy="6193665"/>
          </a:xfrm>
          <a:prstGeom prst="rect">
            <a:avLst/>
          </a:prstGeom>
        </p:spPr>
      </p:pic>
      <p:sp>
        <p:nvSpPr>
          <p:cNvPr id="3" name="Rectangle 2"/>
          <p:cNvSpPr/>
          <p:nvPr/>
        </p:nvSpPr>
        <p:spPr>
          <a:xfrm>
            <a:off x="386686" y="188866"/>
            <a:ext cx="10163033" cy="388696"/>
          </a:xfrm>
          <a:prstGeom prst="rect">
            <a:avLst/>
          </a:prstGeom>
        </p:spPr>
        <p:txBody>
          <a:bodyPr wrap="square">
            <a:spAutoFit/>
          </a:bodyPr>
          <a:lstStyle/>
          <a:p>
            <a:pPr>
              <a:lnSpc>
                <a:spcPct val="107000"/>
              </a:lnSpc>
              <a:spcAft>
                <a:spcPts val="800"/>
              </a:spcAft>
              <a:tabLst>
                <a:tab pos="6419850" algn="l"/>
              </a:tabLst>
            </a:pPr>
            <a:r>
              <a:rPr lang="en-US" dirty="0">
                <a:highlight>
                  <a:srgbClr val="800080"/>
                </a:highlight>
                <a:latin typeface="Times New Roman" panose="02020603050405020304" pitchFamily="18" charset="0"/>
                <a:ea typeface="Calibri" panose="020F0502020204030204" pitchFamily="34" charset="0"/>
                <a:cs typeface="Arial" panose="020B0604020202020204" pitchFamily="34" charset="0"/>
              </a:rPr>
              <a:t>While standing on the ground, the point on the celestial sphere exactly above our head is called the zenith</a:t>
            </a:r>
            <a:r>
              <a:rPr lang="en-US" sz="1050" dirty="0">
                <a:latin typeface="Calibri" panose="020F0502020204030204" pitchFamily="34" charset="0"/>
                <a:ea typeface="Calibri" panose="020F0502020204030204" pitchFamily="34" charset="0"/>
                <a:cs typeface="Arial" panose="020B0604020202020204" pitchFamily="34" charset="0"/>
              </a:rPr>
              <a:t>.</a:t>
            </a:r>
            <a:endParaRPr lang="en-US" sz="105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1187353" y="6193665"/>
            <a:ext cx="9921923" cy="388696"/>
          </a:xfrm>
          <a:prstGeom prst="rect">
            <a:avLst/>
          </a:prstGeom>
        </p:spPr>
        <p:txBody>
          <a:bodyPr wrap="square">
            <a:spAutoFit/>
          </a:bodyPr>
          <a:lstStyle/>
          <a:p>
            <a:pPr>
              <a:lnSpc>
                <a:spcPct val="107000"/>
              </a:lnSpc>
              <a:spcAft>
                <a:spcPts val="800"/>
              </a:spcAft>
              <a:tabLst>
                <a:tab pos="6419850" algn="l"/>
              </a:tabLst>
            </a:pPr>
            <a:r>
              <a:rPr lang="en-US" dirty="0">
                <a:highlight>
                  <a:srgbClr val="00FF00"/>
                </a:highlight>
                <a:latin typeface="Times New Roman" panose="02020603050405020304" pitchFamily="18" charset="0"/>
                <a:ea typeface="Calibri" panose="020F0502020204030204" pitchFamily="34" charset="0"/>
                <a:cs typeface="Arial" panose="020B0604020202020204" pitchFamily="34" charset="0"/>
              </a:rPr>
              <a:t>While standing on the ground, the point on the celestial sphere exactly below our feet is called the nadir</a:t>
            </a:r>
            <a:endParaRPr lang="en-US" sz="105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181970" y="4993336"/>
            <a:ext cx="5359021" cy="1200329"/>
          </a:xfrm>
          <a:prstGeom prst="rect">
            <a:avLst/>
          </a:prstGeom>
        </p:spPr>
        <p:txBody>
          <a:bodyPr wrap="square">
            <a:spAutoFit/>
          </a:bodyPr>
          <a:lstStyle/>
          <a:p>
            <a:r>
              <a:rPr lang="en-US" dirty="0">
                <a:solidFill>
                  <a:srgbClr val="000000"/>
                </a:solidFill>
                <a:highlight>
                  <a:srgbClr val="FFFF00"/>
                </a:highlight>
                <a:latin typeface="Times New Roman" panose="02020603050405020304" pitchFamily="18" charset="0"/>
                <a:ea typeface="Calibri" panose="020F0502020204030204" pitchFamily="34" charset="0"/>
              </a:rPr>
              <a:t>If we extend the axis of rotation of the earth in the north and south directions it will penetrate the celestial sphere at points called the celestial North Pole and the celestial South Pole, respectively</a:t>
            </a:r>
            <a:endParaRPr lang="en-US" dirty="0"/>
          </a:p>
        </p:txBody>
      </p:sp>
      <p:sp>
        <p:nvSpPr>
          <p:cNvPr id="7" name="Rectangle 6"/>
          <p:cNvSpPr/>
          <p:nvPr/>
        </p:nvSpPr>
        <p:spPr>
          <a:xfrm>
            <a:off x="181970" y="3623217"/>
            <a:ext cx="3748585" cy="1277786"/>
          </a:xfrm>
          <a:prstGeom prst="rect">
            <a:avLst/>
          </a:prstGeom>
        </p:spPr>
        <p:txBody>
          <a:bodyPr wrap="square">
            <a:spAutoFit/>
          </a:bodyPr>
          <a:lstStyle/>
          <a:p>
            <a:pPr>
              <a:lnSpc>
                <a:spcPct val="107000"/>
              </a:lnSpc>
              <a:spcAft>
                <a:spcPts val="800"/>
              </a:spcAft>
            </a:pPr>
            <a:r>
              <a:rPr lang="en-US" dirty="0">
                <a:solidFill>
                  <a:srgbClr val="000000"/>
                </a:solidFill>
                <a:highlight>
                  <a:srgbClr val="00FFFF"/>
                </a:highlight>
                <a:latin typeface="Times New Roman" panose="02020603050405020304" pitchFamily="18" charset="0"/>
                <a:ea typeface="Calibri" panose="020F0502020204030204" pitchFamily="34" charset="0"/>
                <a:cs typeface="Arial" panose="020B0604020202020204" pitchFamily="34" charset="0"/>
              </a:rPr>
              <a:t>In astronomy, the great circle which passes through both the celestial poles and the observer’s zenith and nadir is called a meridian.</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p:nvPr/>
        </p:nvSpPr>
        <p:spPr>
          <a:xfrm>
            <a:off x="0" y="868770"/>
            <a:ext cx="2929720" cy="2463238"/>
          </a:xfrm>
          <a:prstGeom prst="rect">
            <a:avLst/>
          </a:prstGeom>
        </p:spPr>
        <p:txBody>
          <a:bodyPr wrap="square">
            <a:spAutoFit/>
          </a:bodyPr>
          <a:lstStyle/>
          <a:p>
            <a:pPr>
              <a:lnSpc>
                <a:spcPct val="107000"/>
              </a:lnSpc>
              <a:spcAft>
                <a:spcPts val="800"/>
              </a:spcAft>
            </a:pPr>
            <a:r>
              <a:rPr lang="en-US" dirty="0">
                <a:solidFill>
                  <a:srgbClr val="000000"/>
                </a:solidFill>
                <a:highlight>
                  <a:srgbClr val="008080"/>
                </a:highlight>
                <a:latin typeface="Times New Roman" panose="02020603050405020304" pitchFamily="18" charset="0"/>
                <a:ea typeface="Calibri" panose="020F0502020204030204" pitchFamily="34" charset="0"/>
                <a:cs typeface="Arial" panose="020B0604020202020204" pitchFamily="34" charset="0"/>
              </a:rPr>
              <a:t>If we uniformly expand earth’s equator in all directions indefinitely, it will penetrate the celestial sphere along a circle. This circle is known as the celestial equator. It is in the same plane as the earth’s equator</a:t>
            </a:r>
            <a:r>
              <a:rPr lang="en-US" sz="1200" dirty="0">
                <a:solidFill>
                  <a:srgbClr val="000000"/>
                </a:solidFill>
                <a:highlight>
                  <a:srgbClr val="008080"/>
                </a:highlight>
                <a:latin typeface="Calibri" panose="020F0502020204030204" pitchFamily="34" charset="0"/>
                <a:ea typeface="Calibri" panose="020F0502020204030204" pitchFamily="34" charset="0"/>
                <a:cs typeface="Arial" panose="020B0604020202020204" pitchFamily="34" charset="0"/>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8"/>
          <p:cNvSpPr/>
          <p:nvPr/>
        </p:nvSpPr>
        <p:spPr>
          <a:xfrm>
            <a:off x="9266830" y="1777891"/>
            <a:ext cx="2704060" cy="2759602"/>
          </a:xfrm>
          <a:prstGeom prst="rect">
            <a:avLst/>
          </a:prstGeom>
        </p:spPr>
        <p:txBody>
          <a:bodyPr wrap="square">
            <a:spAutoFit/>
          </a:bodyPr>
          <a:lstStyle/>
          <a:p>
            <a:pPr>
              <a:lnSpc>
                <a:spcPct val="107000"/>
              </a:lnSpc>
              <a:spcAft>
                <a:spcPts val="800"/>
              </a:spcAft>
            </a:pPr>
            <a:r>
              <a:rPr lang="en-US" dirty="0">
                <a:highlight>
                  <a:srgbClr val="800000"/>
                </a:highlight>
                <a:latin typeface="Times New Roman" panose="02020603050405020304" pitchFamily="18" charset="0"/>
                <a:ea typeface="Calibri" panose="020F0502020204030204" pitchFamily="34" charset="0"/>
                <a:cs typeface="Arial" panose="020B0604020202020204" pitchFamily="34" charset="0"/>
              </a:rPr>
              <a:t>The earth moves around the sun, but, seen from the earth, the sun appears to move along a circle on the celestial sphere. This circle describing the apparent motion of the sun around the earth is called the ecliptic.</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83193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29" y="136478"/>
            <a:ext cx="11941791" cy="6569222"/>
          </a:xfrm>
          <a:prstGeom prst="rect">
            <a:avLst/>
          </a:prstGeom>
          <a:ln>
            <a:noFill/>
          </a:ln>
          <a:effectLst>
            <a:softEdge rad="112500"/>
          </a:effectLst>
        </p:spPr>
      </p:pic>
      <p:sp>
        <p:nvSpPr>
          <p:cNvPr id="3" name="Rectangle 2"/>
          <p:cNvSpPr/>
          <p:nvPr/>
        </p:nvSpPr>
        <p:spPr>
          <a:xfrm>
            <a:off x="477671" y="273088"/>
            <a:ext cx="1571851" cy="388696"/>
          </a:xfrm>
          <a:prstGeom prst="rect">
            <a:avLst/>
          </a:prstGeom>
        </p:spPr>
        <p:txBody>
          <a:bodyPr wrap="square">
            <a:spAutoFit/>
          </a:bodyPr>
          <a:lstStyle/>
          <a:p>
            <a:pPr>
              <a:lnSpc>
                <a:spcPct val="107000"/>
              </a:lnSpc>
              <a:spcAft>
                <a:spcPts val="800"/>
              </a:spcAft>
            </a:pPr>
            <a:r>
              <a:rPr lang="en-US" smtClean="0">
                <a:solidFill>
                  <a:srgbClr val="FF0000"/>
                </a:solidFill>
                <a:latin typeface="Times New Roman" panose="02020603050405020304" pitchFamily="18" charset="0"/>
                <a:ea typeface="Calibri" panose="020F0502020204030204" pitchFamily="34" charset="0"/>
                <a:cs typeface="Arial" panose="020B0604020202020204" pitchFamily="34" charset="0"/>
              </a:rPr>
              <a:t>Constellations:</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272954" y="661784"/>
            <a:ext cx="8666329" cy="388696"/>
          </a:xfrm>
          <a:prstGeom prst="rect">
            <a:avLst/>
          </a:prstGeom>
        </p:spPr>
        <p:txBody>
          <a:bodyPr wrap="square">
            <a:spAutoFit/>
          </a:bodyPr>
          <a:lstStyle/>
          <a:p>
            <a:pPr>
              <a:lnSpc>
                <a:spcPct val="107000"/>
              </a:lnSpc>
              <a:spcAft>
                <a:spcPts val="800"/>
              </a:spcAft>
            </a:pPr>
            <a:r>
              <a:rPr lang="en-US" dirty="0">
                <a:highlight>
                  <a:srgbClr val="FFFF00"/>
                </a:highlight>
                <a:latin typeface="Times New Roman" panose="02020603050405020304" pitchFamily="18" charset="0"/>
                <a:ea typeface="Calibri" panose="020F0502020204030204" pitchFamily="34" charset="0"/>
                <a:cs typeface="Arial" panose="020B0604020202020204" pitchFamily="34" charset="0"/>
              </a:rPr>
              <a:t>A group of stars occupying a small portion of the celestial sphere is called a constellation</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38845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80" y="119204"/>
            <a:ext cx="11816902" cy="6630752"/>
          </a:xfrm>
          <a:prstGeom prst="rect">
            <a:avLst/>
          </a:prstGeom>
          <a:ln>
            <a:noFill/>
          </a:ln>
          <a:effectLst>
            <a:softEdge rad="112500"/>
          </a:effectLst>
        </p:spPr>
      </p:pic>
      <p:sp>
        <p:nvSpPr>
          <p:cNvPr id="3" name="Rectangle 2"/>
          <p:cNvSpPr/>
          <p:nvPr/>
        </p:nvSpPr>
        <p:spPr>
          <a:xfrm>
            <a:off x="453123" y="464156"/>
            <a:ext cx="1268296" cy="388696"/>
          </a:xfrm>
          <a:prstGeom prst="rect">
            <a:avLst/>
          </a:prstGeom>
        </p:spPr>
        <p:txBody>
          <a:bodyPr wrap="none">
            <a:spAutoFit/>
          </a:bodyPr>
          <a:lstStyle/>
          <a:p>
            <a:pPr>
              <a:lnSpc>
                <a:spcPct val="107000"/>
              </a:lnSpc>
              <a:spcAft>
                <a:spcPts val="800"/>
              </a:spcAft>
            </a:pP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Zodiac sign</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52648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854" y="131928"/>
            <a:ext cx="11790528" cy="6440606"/>
          </a:xfrm>
          <a:prstGeom prst="rect">
            <a:avLst/>
          </a:prstGeom>
        </p:spPr>
      </p:pic>
      <p:sp>
        <p:nvSpPr>
          <p:cNvPr id="3" name="Rectangle 2"/>
          <p:cNvSpPr/>
          <p:nvPr/>
        </p:nvSpPr>
        <p:spPr>
          <a:xfrm>
            <a:off x="554157" y="368622"/>
            <a:ext cx="1120820" cy="388696"/>
          </a:xfrm>
          <a:prstGeom prst="rect">
            <a:avLst/>
          </a:prstGeom>
        </p:spPr>
        <p:txBody>
          <a:bodyPr wrap="none">
            <a:spAutoFit/>
          </a:bodyPr>
          <a:lstStyle/>
          <a:p>
            <a:pPr>
              <a:lnSpc>
                <a:spcPct val="107000"/>
              </a:lnSpc>
              <a:spcAft>
                <a:spcPts val="800"/>
              </a:spcAft>
            </a:pPr>
            <a:r>
              <a:rPr lang="en-US" dirty="0" err="1">
                <a:solidFill>
                  <a:srgbClr val="FF0000"/>
                </a:solidFill>
                <a:latin typeface="Times New Roman" panose="02020603050405020304" pitchFamily="18" charset="0"/>
                <a:ea typeface="Calibri" panose="020F0502020204030204" pitchFamily="34" charset="0"/>
                <a:cs typeface="Arial" panose="020B0604020202020204" pitchFamily="34" charset="0"/>
              </a:rPr>
              <a:t>Nakshatra</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5951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3220" y="207914"/>
            <a:ext cx="3400425" cy="3057525"/>
          </a:xfrm>
          <a:prstGeom prst="rect">
            <a:avLst/>
          </a:prstGeom>
        </p:spPr>
      </p:pic>
      <p:pic>
        <p:nvPicPr>
          <p:cNvPr id="3" name="Picture 2"/>
          <p:cNvPicPr>
            <a:picLocks noChangeAspect="1"/>
          </p:cNvPicPr>
          <p:nvPr/>
        </p:nvPicPr>
        <p:blipFill>
          <a:blip r:embed="rId3"/>
          <a:stretch>
            <a:fillRect/>
          </a:stretch>
        </p:blipFill>
        <p:spPr>
          <a:xfrm>
            <a:off x="3838361" y="207914"/>
            <a:ext cx="3295650" cy="3057525"/>
          </a:xfrm>
          <a:prstGeom prst="rect">
            <a:avLst/>
          </a:prstGeom>
        </p:spPr>
      </p:pic>
      <p:pic>
        <p:nvPicPr>
          <p:cNvPr id="4" name="Picture 3"/>
          <p:cNvPicPr>
            <a:picLocks noChangeAspect="1"/>
          </p:cNvPicPr>
          <p:nvPr/>
        </p:nvPicPr>
        <p:blipFill>
          <a:blip r:embed="rId4"/>
          <a:stretch>
            <a:fillRect/>
          </a:stretch>
        </p:blipFill>
        <p:spPr>
          <a:xfrm>
            <a:off x="7338727" y="207914"/>
            <a:ext cx="3552825" cy="3057525"/>
          </a:xfrm>
          <a:prstGeom prst="rect">
            <a:avLst/>
          </a:prstGeom>
        </p:spPr>
      </p:pic>
      <p:pic>
        <p:nvPicPr>
          <p:cNvPr id="5" name="Picture 4"/>
          <p:cNvPicPr>
            <a:picLocks noChangeAspect="1"/>
          </p:cNvPicPr>
          <p:nvPr/>
        </p:nvPicPr>
        <p:blipFill>
          <a:blip r:embed="rId5"/>
          <a:stretch>
            <a:fillRect/>
          </a:stretch>
        </p:blipFill>
        <p:spPr>
          <a:xfrm>
            <a:off x="223695" y="3439236"/>
            <a:ext cx="3409950" cy="3234519"/>
          </a:xfrm>
          <a:prstGeom prst="rect">
            <a:avLst/>
          </a:prstGeom>
        </p:spPr>
      </p:pic>
    </p:spTree>
    <p:extLst>
      <p:ext uri="{BB962C8B-B14F-4D97-AF65-F5344CB8AC3E}">
        <p14:creationId xmlns:p14="http://schemas.microsoft.com/office/powerpoint/2010/main" val="3721154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5048" y="121692"/>
            <a:ext cx="10844355" cy="6367328"/>
          </a:xfrm>
          <a:prstGeom prst="rect">
            <a:avLst/>
          </a:prstGeom>
        </p:spPr>
      </p:pic>
    </p:spTree>
    <p:extLst>
      <p:ext uri="{BB962C8B-B14F-4D97-AF65-F5344CB8AC3E}">
        <p14:creationId xmlns:p14="http://schemas.microsoft.com/office/powerpoint/2010/main" val="3912352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035" y="171308"/>
            <a:ext cx="4854693" cy="3636334"/>
          </a:xfrm>
          <a:prstGeom prst="rect">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3446" y="3055392"/>
            <a:ext cx="5866583" cy="3666614"/>
          </a:xfrm>
          <a:prstGeom prst="rect">
            <a:avLst/>
          </a:prstGeom>
          <a:ln>
            <a:noFill/>
          </a:ln>
          <a:effectLst>
            <a:softEdge rad="112500"/>
          </a:effectLst>
        </p:spPr>
      </p:pic>
      <p:sp>
        <p:nvSpPr>
          <p:cNvPr id="4" name="Rectangle 3"/>
          <p:cNvSpPr/>
          <p:nvPr/>
        </p:nvSpPr>
        <p:spPr>
          <a:xfrm>
            <a:off x="5008727" y="427101"/>
            <a:ext cx="7001301" cy="981423"/>
          </a:xfrm>
          <a:prstGeom prst="rect">
            <a:avLst/>
          </a:prstGeom>
        </p:spPr>
        <p:txBody>
          <a:bodyPr wrap="square">
            <a:spAutoFit/>
          </a:bodyPr>
          <a:lstStyle/>
          <a:p>
            <a:pPr>
              <a:lnSpc>
                <a:spcPct val="107000"/>
              </a:lnSpc>
              <a:spcAft>
                <a:spcPts val="800"/>
              </a:spcAft>
            </a:pP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 reality, the sun does not move, </a:t>
            </a:r>
            <a:r>
              <a:rPr lang="en-US" dirty="0">
                <a:latin typeface="Times New Roman" panose="02020603050405020304" pitchFamily="18" charset="0"/>
                <a:ea typeface="Calibri" panose="020F0502020204030204" pitchFamily="34" charset="0"/>
                <a:cs typeface="Arial" panose="020B0604020202020204" pitchFamily="34" charset="0"/>
              </a:rPr>
              <a:t>but we perceive it as moving due to the motion of the earth around it. This motion of the sun is called its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apparent motion</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99336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4617" r="13445" b="3621"/>
          <a:stretch/>
        </p:blipFill>
        <p:spPr>
          <a:xfrm>
            <a:off x="300250" y="184954"/>
            <a:ext cx="11354937" cy="6532862"/>
          </a:xfrm>
          <a:prstGeom prst="rect">
            <a:avLst/>
          </a:prstGeom>
        </p:spPr>
      </p:pic>
    </p:spTree>
    <p:extLst>
      <p:ext uri="{BB962C8B-B14F-4D97-AF65-F5344CB8AC3E}">
        <p14:creationId xmlns:p14="http://schemas.microsoft.com/office/powerpoint/2010/main" val="1570879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93628" y="302383"/>
            <a:ext cx="8827542" cy="6262190"/>
          </a:xfrm>
          <a:prstGeom prst="rect">
            <a:avLst/>
          </a:prstGeom>
          <a:noFill/>
          <a:ln>
            <a:noFill/>
          </a:ln>
        </p:spPr>
      </p:pic>
      <p:pic>
        <p:nvPicPr>
          <p:cNvPr id="3" name="Picture 2" descr="C:\Users\Owner\Desktop\657.jpg"/>
          <p:cNvPicPr/>
          <p:nvPr/>
        </p:nvPicPr>
        <p:blipFill>
          <a:blip r:embed="rId3">
            <a:extLst>
              <a:ext uri="{28A0092B-C50C-407E-A947-70E740481C1C}">
                <a14:useLocalDpi xmlns:a14="http://schemas.microsoft.com/office/drawing/2010/main" val="0"/>
              </a:ext>
            </a:extLst>
          </a:blip>
          <a:srcRect/>
          <a:stretch>
            <a:fillRect/>
          </a:stretch>
        </p:blipFill>
        <p:spPr bwMode="auto">
          <a:xfrm>
            <a:off x="7274896" y="2945073"/>
            <a:ext cx="4489475" cy="3619500"/>
          </a:xfrm>
          <a:prstGeom prst="rect">
            <a:avLst/>
          </a:prstGeom>
          <a:noFill/>
          <a:ln>
            <a:noFill/>
          </a:ln>
        </p:spPr>
      </p:pic>
    </p:spTree>
    <p:extLst>
      <p:ext uri="{BB962C8B-B14F-4D97-AF65-F5344CB8AC3E}">
        <p14:creationId xmlns:p14="http://schemas.microsoft.com/office/powerpoint/2010/main" val="14414342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2183" y="227462"/>
            <a:ext cx="11705017" cy="6459941"/>
          </a:xfrm>
          <a:prstGeom prst="rect">
            <a:avLst/>
          </a:prstGeom>
        </p:spPr>
      </p:pic>
    </p:spTree>
    <p:extLst>
      <p:ext uri="{BB962C8B-B14F-4D97-AF65-F5344CB8AC3E}">
        <p14:creationId xmlns:p14="http://schemas.microsoft.com/office/powerpoint/2010/main" val="2766451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456" y="177554"/>
            <a:ext cx="3611951" cy="388696"/>
          </a:xfrm>
          <a:prstGeom prst="rect">
            <a:avLst/>
          </a:prstGeom>
        </p:spPr>
        <p:txBody>
          <a:bodyPr wrap="none">
            <a:spAutoFit/>
          </a:bodyPr>
          <a:lstStyle/>
          <a:p>
            <a:pPr>
              <a:lnSpc>
                <a:spcPct val="107000"/>
              </a:lnSpc>
              <a:spcAft>
                <a:spcPts val="800"/>
              </a:spcAft>
              <a:tabLst>
                <a:tab pos="6419850" algn="l"/>
              </a:tabLst>
            </a:pP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Natural resources in the earth’s crust</a:t>
            </a:r>
            <a:r>
              <a:rPr lang="en-US" sz="1400" dirty="0">
                <a:latin typeface="Calibri" panose="020F0502020204030204" pitchFamily="34" charset="0"/>
                <a:ea typeface="Calibri" panose="020F0502020204030204" pitchFamily="34" charset="0"/>
                <a:cs typeface="Arial" panose="020B0604020202020204" pitchFamily="34"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descr="C:\Users\Owner\Desktop\3455.jpg"/>
          <p:cNvPicPr/>
          <p:nvPr/>
        </p:nvPicPr>
        <p:blipFill>
          <a:blip r:embed="rId2">
            <a:extLst>
              <a:ext uri="{28A0092B-C50C-407E-A947-70E740481C1C}">
                <a14:useLocalDpi xmlns:a14="http://schemas.microsoft.com/office/drawing/2010/main" val="0"/>
              </a:ext>
            </a:extLst>
          </a:blip>
          <a:srcRect/>
          <a:stretch>
            <a:fillRect/>
          </a:stretch>
        </p:blipFill>
        <p:spPr bwMode="auto">
          <a:xfrm>
            <a:off x="127455" y="566249"/>
            <a:ext cx="11841631" cy="6174803"/>
          </a:xfrm>
          <a:prstGeom prst="rect">
            <a:avLst/>
          </a:prstGeom>
          <a:noFill/>
          <a:ln>
            <a:noFill/>
          </a:ln>
        </p:spPr>
      </p:pic>
    </p:spTree>
    <p:extLst>
      <p:ext uri="{BB962C8B-B14F-4D97-AF65-F5344CB8AC3E}">
        <p14:creationId xmlns:p14="http://schemas.microsoft.com/office/powerpoint/2010/main" val="132292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550" y="150258"/>
            <a:ext cx="1838965" cy="388696"/>
          </a:xfrm>
          <a:prstGeom prst="rect">
            <a:avLst/>
          </a:prstGeom>
        </p:spPr>
        <p:txBody>
          <a:bodyPr wrap="none">
            <a:spAutoFit/>
          </a:bodyPr>
          <a:lstStyle/>
          <a:p>
            <a:pPr>
              <a:lnSpc>
                <a:spcPct val="107000"/>
              </a:lnSpc>
              <a:spcAft>
                <a:spcPts val="800"/>
              </a:spcAft>
              <a:tabLst>
                <a:tab pos="6419850" algn="l"/>
              </a:tabLst>
            </a:pP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Minerals and ores</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914" y="538954"/>
            <a:ext cx="11677934" cy="616196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0577" y="150258"/>
            <a:ext cx="4135053" cy="2749810"/>
          </a:xfrm>
          <a:prstGeom prst="rect">
            <a:avLst/>
          </a:prstGeom>
        </p:spPr>
      </p:pic>
    </p:spTree>
    <p:extLst>
      <p:ext uri="{BB962C8B-B14F-4D97-AF65-F5344CB8AC3E}">
        <p14:creationId xmlns:p14="http://schemas.microsoft.com/office/powerpoint/2010/main" val="4258039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2351" y="179339"/>
            <a:ext cx="11738497" cy="6648089"/>
          </a:xfrm>
          <a:prstGeom prst="rect">
            <a:avLst/>
          </a:prstGeom>
        </p:spPr>
      </p:pic>
    </p:spTree>
    <p:extLst>
      <p:ext uri="{BB962C8B-B14F-4D97-AF65-F5344CB8AC3E}">
        <p14:creationId xmlns:p14="http://schemas.microsoft.com/office/powerpoint/2010/main" val="31282429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692" y="247265"/>
            <a:ext cx="3885018" cy="264606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5452" y="269116"/>
            <a:ext cx="3454590" cy="262420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4784" y="269115"/>
            <a:ext cx="3574744" cy="262421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692" y="3189737"/>
            <a:ext cx="3885018" cy="2023707"/>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15452" y="3134790"/>
            <a:ext cx="3454590" cy="2133600"/>
          </a:xfrm>
          <a:prstGeom prst="rect">
            <a:avLst/>
          </a:prstGeom>
        </p:spPr>
      </p:pic>
    </p:spTree>
    <p:extLst>
      <p:ext uri="{BB962C8B-B14F-4D97-AF65-F5344CB8AC3E}">
        <p14:creationId xmlns:p14="http://schemas.microsoft.com/office/powerpoint/2010/main" val="19213137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524" y="102784"/>
            <a:ext cx="5534592" cy="653002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1116" y="102784"/>
            <a:ext cx="6264323" cy="6530027"/>
          </a:xfrm>
          <a:prstGeom prst="rect">
            <a:avLst/>
          </a:prstGeom>
        </p:spPr>
      </p:pic>
      <p:sp>
        <p:nvSpPr>
          <p:cNvPr id="4" name="Rounded Rectangle 3"/>
          <p:cNvSpPr/>
          <p:nvPr/>
        </p:nvSpPr>
        <p:spPr>
          <a:xfrm>
            <a:off x="4784596" y="1038973"/>
            <a:ext cx="1530985" cy="467360"/>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80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Fuel</a:t>
            </a:r>
            <a:endParaRPr lang="en-US" sz="110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705881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480" y="2055979"/>
            <a:ext cx="2552700" cy="1790700"/>
          </a:xfrm>
          <a:prstGeom prst="rect">
            <a:avLst/>
          </a:prstGeom>
          <a:ln>
            <a:noFill/>
          </a:ln>
          <a:effectLst>
            <a:softEdge rad="112500"/>
          </a:effectLst>
        </p:spPr>
      </p:pic>
      <p:pic>
        <p:nvPicPr>
          <p:cNvPr id="3" name="Picture 2"/>
          <p:cNvPicPr>
            <a:picLocks noChangeAspect="1"/>
          </p:cNvPicPr>
          <p:nvPr/>
        </p:nvPicPr>
        <p:blipFill>
          <a:blip r:embed="rId3"/>
          <a:stretch>
            <a:fillRect/>
          </a:stretch>
        </p:blipFill>
        <p:spPr>
          <a:xfrm>
            <a:off x="2923180" y="1553855"/>
            <a:ext cx="8813895" cy="4937217"/>
          </a:xfrm>
          <a:prstGeom prst="rect">
            <a:avLst/>
          </a:prstGeom>
        </p:spPr>
      </p:pic>
      <p:sp>
        <p:nvSpPr>
          <p:cNvPr id="4" name="Rounded Rectangle 3"/>
          <p:cNvSpPr/>
          <p:nvPr/>
        </p:nvSpPr>
        <p:spPr>
          <a:xfrm>
            <a:off x="370480" y="220108"/>
            <a:ext cx="1530985" cy="467360"/>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60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Coal</a:t>
            </a:r>
            <a:endParaRPr lang="en-US" sz="110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28627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87" y="157660"/>
            <a:ext cx="11733165" cy="6570234"/>
          </a:xfrm>
          <a:prstGeom prst="rect">
            <a:avLst/>
          </a:prstGeom>
        </p:spPr>
      </p:pic>
    </p:spTree>
    <p:extLst>
      <p:ext uri="{BB962C8B-B14F-4D97-AF65-F5344CB8AC3E}">
        <p14:creationId xmlns:p14="http://schemas.microsoft.com/office/powerpoint/2010/main" val="20034690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16" y="128161"/>
            <a:ext cx="11868718" cy="6593559"/>
          </a:xfrm>
          <a:prstGeom prst="rect">
            <a:avLst/>
          </a:prstGeom>
        </p:spPr>
      </p:pic>
      <p:sp>
        <p:nvSpPr>
          <p:cNvPr id="3" name="Rounded Rectangle 2"/>
          <p:cNvSpPr/>
          <p:nvPr/>
        </p:nvSpPr>
        <p:spPr>
          <a:xfrm>
            <a:off x="253540" y="288347"/>
            <a:ext cx="1530985" cy="467360"/>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Ocean resources</a:t>
            </a:r>
            <a:endParaRPr lang="en-US" sz="110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50408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64" y="124677"/>
            <a:ext cx="11861114" cy="6636273"/>
          </a:xfrm>
          <a:prstGeom prst="rect">
            <a:avLst/>
          </a:prstGeom>
        </p:spPr>
      </p:pic>
    </p:spTree>
    <p:extLst>
      <p:ext uri="{BB962C8B-B14F-4D97-AF65-F5344CB8AC3E}">
        <p14:creationId xmlns:p14="http://schemas.microsoft.com/office/powerpoint/2010/main" val="1339621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8233"/>
          <a:stretch/>
        </p:blipFill>
        <p:spPr>
          <a:xfrm>
            <a:off x="266130" y="238471"/>
            <a:ext cx="11648366" cy="6476227"/>
          </a:xfrm>
          <a:prstGeom prst="rect">
            <a:avLst/>
          </a:prstGeom>
        </p:spPr>
      </p:pic>
      <p:sp>
        <p:nvSpPr>
          <p:cNvPr id="3" name="Rectangle 2"/>
          <p:cNvSpPr/>
          <p:nvPr/>
        </p:nvSpPr>
        <p:spPr>
          <a:xfrm>
            <a:off x="266130" y="238471"/>
            <a:ext cx="3153427" cy="388696"/>
          </a:xfrm>
          <a:prstGeom prst="rect">
            <a:avLst/>
          </a:prstGeom>
        </p:spPr>
        <p:txBody>
          <a:bodyPr wrap="none">
            <a:spAutoFit/>
          </a:bodyPr>
          <a:lstStyle/>
          <a:p>
            <a:pPr>
              <a:lnSpc>
                <a:spcPct val="107000"/>
              </a:lnSpc>
              <a:spcAft>
                <a:spcPts val="800"/>
              </a:spcAft>
              <a:tabLst>
                <a:tab pos="6419850" algn="l"/>
              </a:tabLst>
            </a:pP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18. Sound: Production of Sound</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2039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462" y="136477"/>
            <a:ext cx="11734090" cy="6599997"/>
          </a:xfrm>
          <a:prstGeom prst="rect">
            <a:avLst/>
          </a:prstGeom>
        </p:spPr>
      </p:pic>
      <p:sp>
        <p:nvSpPr>
          <p:cNvPr id="3" name="Rectangle 2"/>
          <p:cNvSpPr/>
          <p:nvPr/>
        </p:nvSpPr>
        <p:spPr>
          <a:xfrm>
            <a:off x="300971" y="354974"/>
            <a:ext cx="5705536" cy="388696"/>
          </a:xfrm>
          <a:prstGeom prst="rect">
            <a:avLst/>
          </a:prstGeom>
        </p:spPr>
        <p:txBody>
          <a:bodyPr wrap="none">
            <a:spAutoFit/>
          </a:bodyPr>
          <a:lstStyle/>
          <a:p>
            <a:pPr>
              <a:lnSpc>
                <a:spcPct val="107000"/>
              </a:lnSpc>
              <a:spcAft>
                <a:spcPts val="800"/>
              </a:spcAft>
              <a:tabLst>
                <a:tab pos="6419850" algn="l"/>
              </a:tabLst>
            </a:pPr>
            <a:r>
              <a:rPr lang="en-US" dirty="0">
                <a:latin typeface="Times New Roman" panose="02020603050405020304" pitchFamily="18" charset="0"/>
                <a:ea typeface="Calibri" panose="020F0502020204030204" pitchFamily="34" charset="0"/>
                <a:cs typeface="Arial" panose="020B0604020202020204" pitchFamily="34" charset="0"/>
              </a:rPr>
              <a:t>A swing that moves back and forth like this, is an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oscillator.</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139462" y="6215188"/>
            <a:ext cx="11734090" cy="388696"/>
          </a:xfrm>
          <a:prstGeom prst="rect">
            <a:avLst/>
          </a:prstGeom>
        </p:spPr>
        <p:txBody>
          <a:bodyPr wrap="square">
            <a:spAutoFit/>
          </a:bodyPr>
          <a:lstStyle/>
          <a:p>
            <a:pPr>
              <a:lnSpc>
                <a:spcPct val="107000"/>
              </a:lnSpc>
              <a:spcAft>
                <a:spcPts val="800"/>
              </a:spcAft>
              <a:tabLst>
                <a:tab pos="6419850" algn="l"/>
              </a:tabLst>
            </a:pPr>
            <a:r>
              <a:rPr lang="en-US" dirty="0">
                <a:latin typeface="Times New Roman" panose="02020603050405020304" pitchFamily="18" charset="0"/>
                <a:ea typeface="Calibri" panose="020F0502020204030204" pitchFamily="34" charset="0"/>
                <a:cs typeface="Arial" panose="020B0604020202020204" pitchFamily="34" charset="0"/>
              </a:rPr>
              <a:t>When the swing moves from one end to the other and returns to its starting point, it is said to have completed one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oscillation</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35922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921" y="116716"/>
            <a:ext cx="8976318" cy="6723574"/>
          </a:xfrm>
          <a:prstGeom prst="rect">
            <a:avLst/>
          </a:prstGeom>
        </p:spPr>
      </p:pic>
    </p:spTree>
    <p:extLst>
      <p:ext uri="{BB962C8B-B14F-4D97-AF65-F5344CB8AC3E}">
        <p14:creationId xmlns:p14="http://schemas.microsoft.com/office/powerpoint/2010/main" val="3225577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2047" y="166189"/>
            <a:ext cx="11942574" cy="6466623"/>
          </a:xfrm>
          <a:prstGeom prst="rect">
            <a:avLst/>
          </a:prstGeom>
        </p:spPr>
      </p:pic>
    </p:spTree>
    <p:extLst>
      <p:ext uri="{BB962C8B-B14F-4D97-AF65-F5344CB8AC3E}">
        <p14:creationId xmlns:p14="http://schemas.microsoft.com/office/powerpoint/2010/main" val="3647989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371" y="241788"/>
            <a:ext cx="11001680" cy="6437826"/>
          </a:xfrm>
          <a:prstGeom prst="rect">
            <a:avLst/>
          </a:prstGeom>
        </p:spPr>
      </p:pic>
    </p:spTree>
    <p:extLst>
      <p:ext uri="{BB962C8B-B14F-4D97-AF65-F5344CB8AC3E}">
        <p14:creationId xmlns:p14="http://schemas.microsoft.com/office/powerpoint/2010/main" val="2488848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8" y="218862"/>
            <a:ext cx="10289275" cy="6360542"/>
          </a:xfrm>
          <a:prstGeom prst="rect">
            <a:avLst/>
          </a:prstGeom>
        </p:spPr>
      </p:pic>
    </p:spTree>
    <p:extLst>
      <p:ext uri="{BB962C8B-B14F-4D97-AF65-F5344CB8AC3E}">
        <p14:creationId xmlns:p14="http://schemas.microsoft.com/office/powerpoint/2010/main" val="3099957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352</Words>
  <Application>Microsoft Office PowerPoint</Application>
  <PresentationFormat>Widescreen</PresentationFormat>
  <Paragraphs>22</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65</cp:revision>
  <dcterms:created xsi:type="dcterms:W3CDTF">2022-01-12T07:11:57Z</dcterms:created>
  <dcterms:modified xsi:type="dcterms:W3CDTF">2023-02-04T10:07:10Z</dcterms:modified>
</cp:coreProperties>
</file>