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99" r:id="rId3"/>
    <p:sldId id="300" r:id="rId4"/>
    <p:sldId id="301" r:id="rId5"/>
    <p:sldId id="302" r:id="rId6"/>
    <p:sldId id="303" r:id="rId7"/>
    <p:sldId id="304" r:id="rId8"/>
    <p:sldId id="305" r:id="rId9"/>
    <p:sldId id="306" r:id="rId10"/>
    <p:sldId id="307" r:id="rId11"/>
    <p:sldId id="308" r:id="rId12"/>
    <p:sldId id="309" r:id="rId13"/>
    <p:sldId id="310" r:id="rId14"/>
    <p:sldId id="312" r:id="rId15"/>
    <p:sldId id="313" r:id="rId16"/>
    <p:sldId id="311" r:id="rId17"/>
    <p:sldId id="314" r:id="rId18"/>
    <p:sldId id="315" r:id="rId19"/>
    <p:sldId id="316" r:id="rId20"/>
    <p:sldId id="317" r:id="rId21"/>
    <p:sldId id="318" r:id="rId22"/>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1" r:id="rId58"/>
    <p:sldId id="293" r:id="rId59"/>
    <p:sldId id="294" r:id="rId60"/>
    <p:sldId id="29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49" autoAdjust="0"/>
    <p:restoredTop sz="94660"/>
  </p:normalViewPr>
  <p:slideViewPr>
    <p:cSldViewPr snapToGrid="0">
      <p:cViewPr varScale="1">
        <p:scale>
          <a:sx n="70" d="100"/>
          <a:sy n="70"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2BEC42-7444-4B78-BD44-66B576BE269F}"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910115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BEC42-7444-4B78-BD44-66B576BE269F}"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3588648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BEC42-7444-4B78-BD44-66B576BE269F}"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268578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BEC42-7444-4B78-BD44-66B576BE269F}"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298916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A2BEC42-7444-4B78-BD44-66B576BE269F}"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196396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2BEC42-7444-4B78-BD44-66B576BE269F}"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417141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2BEC42-7444-4B78-BD44-66B576BE269F}"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95345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2BEC42-7444-4B78-BD44-66B576BE269F}"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177004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BEC42-7444-4B78-BD44-66B576BE269F}"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184792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2BEC42-7444-4B78-BD44-66B576BE269F}"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210877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2BEC42-7444-4B78-BD44-66B576BE269F}"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E3C44-A407-4CCF-9FC1-EA34462C5728}" type="slidenum">
              <a:rPr lang="en-US" smtClean="0"/>
              <a:t>‹#›</a:t>
            </a:fld>
            <a:endParaRPr lang="en-US"/>
          </a:p>
        </p:txBody>
      </p:sp>
    </p:spTree>
    <p:extLst>
      <p:ext uri="{BB962C8B-B14F-4D97-AF65-F5344CB8AC3E}">
        <p14:creationId xmlns:p14="http://schemas.microsoft.com/office/powerpoint/2010/main" val="315411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BEC42-7444-4B78-BD44-66B576BE269F}" type="datetimeFigureOut">
              <a:rPr lang="en-US" smtClean="0"/>
              <a:t>12/14/2021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E3C44-A407-4CCF-9FC1-EA34462C5728}" type="slidenum">
              <a:rPr lang="en-US" smtClean="0"/>
              <a:t>‹#›</a:t>
            </a:fld>
            <a:endParaRPr lang="en-US"/>
          </a:p>
        </p:txBody>
      </p:sp>
    </p:spTree>
    <p:extLst>
      <p:ext uri="{BB962C8B-B14F-4D97-AF65-F5344CB8AC3E}">
        <p14:creationId xmlns:p14="http://schemas.microsoft.com/office/powerpoint/2010/main" val="2975360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139" y="1255593"/>
            <a:ext cx="11764300" cy="5459105"/>
          </a:xfrm>
          <a:prstGeom prst="rect">
            <a:avLst/>
          </a:prstGeom>
        </p:spPr>
      </p:pic>
      <p:sp>
        <p:nvSpPr>
          <p:cNvPr id="3" name="Rectangle 2"/>
          <p:cNvSpPr/>
          <p:nvPr/>
        </p:nvSpPr>
        <p:spPr>
          <a:xfrm>
            <a:off x="4940645" y="259440"/>
            <a:ext cx="1437253" cy="388696"/>
          </a:xfrm>
          <a:prstGeom prst="rect">
            <a:avLst/>
          </a:prstGeom>
        </p:spPr>
        <p:txBody>
          <a:bodyPr wrap="none">
            <a:spAutoFit/>
          </a:bodyPr>
          <a:lstStyle/>
          <a:p>
            <a:pPr algn="ctr">
              <a:lnSpc>
                <a:spcPct val="107000"/>
              </a:lnSpc>
              <a:spcAft>
                <a:spcPts val="800"/>
              </a:spcAft>
            </a:pPr>
            <a:r>
              <a:rPr lang="en-US" dirty="0">
                <a:solidFill>
                  <a:srgbClr val="FF0000"/>
                </a:solidFill>
                <a:latin typeface="Times New Roman" panose="02020603050405020304" pitchFamily="18" charset="0"/>
                <a:ea typeface="Calibri" panose="020F0502020204030204" pitchFamily="34" charset="0"/>
                <a:cs typeface="Mangal" panose="02040503050203030202" pitchFamily="18" charset="0"/>
              </a:rPr>
              <a:t>8. Metallurgy</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Rectangle 3"/>
          <p:cNvSpPr/>
          <p:nvPr/>
        </p:nvSpPr>
        <p:spPr>
          <a:xfrm>
            <a:off x="136703" y="757517"/>
            <a:ext cx="3009157" cy="388696"/>
          </a:xfrm>
          <a:prstGeom prst="rect">
            <a:avLst/>
          </a:prstGeom>
        </p:spPr>
        <p:txBody>
          <a:bodyPr wrap="none">
            <a:spAutoFit/>
          </a:bodyPr>
          <a:lstStyle/>
          <a:p>
            <a:pPr>
              <a:lnSpc>
                <a:spcPct val="107000"/>
              </a:lnSpc>
              <a:spcAft>
                <a:spcPts val="800"/>
              </a:spcAft>
            </a:pPr>
            <a:r>
              <a:rPr lang="en-US" dirty="0">
                <a:solidFill>
                  <a:srgbClr val="FF0000"/>
                </a:solidFill>
                <a:latin typeface="Times New Roman" panose="02020603050405020304" pitchFamily="18" charset="0"/>
                <a:ea typeface="Calibri" panose="020F0502020204030204" pitchFamily="34" charset="0"/>
                <a:cs typeface="Mangal" panose="02040503050203030202" pitchFamily="18" charset="0"/>
              </a:rPr>
              <a:t>Chemical properties of metals</a:t>
            </a:r>
            <a:r>
              <a:rPr lang="en-US" sz="1400" dirty="0">
                <a:latin typeface="Calibri" panose="020F0502020204030204" pitchFamily="34" charset="0"/>
                <a:ea typeface="Calibri" panose="020F0502020204030204" pitchFamily="34" charset="0"/>
                <a:cs typeface="Mangal" panose="02040503050203030202" pitchFamily="18" charset="0"/>
              </a:rPr>
              <a: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49754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240" y="204431"/>
            <a:ext cx="11571311" cy="6455676"/>
          </a:xfrm>
          <a:prstGeom prst="rect">
            <a:avLst/>
          </a:prstGeom>
        </p:spPr>
      </p:pic>
      <p:sp>
        <p:nvSpPr>
          <p:cNvPr id="3" name="Rectangle 2"/>
          <p:cNvSpPr/>
          <p:nvPr/>
        </p:nvSpPr>
        <p:spPr>
          <a:xfrm>
            <a:off x="302240" y="3432269"/>
            <a:ext cx="6096000" cy="2585323"/>
          </a:xfrm>
          <a:prstGeom prst="rect">
            <a:avLst/>
          </a:prstGeom>
        </p:spPr>
        <p:txBody>
          <a:bodyPr>
            <a:spAutoFit/>
          </a:bodyPr>
          <a:lstStyle/>
          <a:p>
            <a:r>
              <a:rPr lang="en-US" dirty="0">
                <a:latin typeface="Times New Roman" panose="02020603050405020304" pitchFamily="18" charset="0"/>
                <a:ea typeface="Calibri" panose="020F0502020204030204" pitchFamily="34" charset="0"/>
              </a:rPr>
              <a:t>5.The ionic compounds cannot conduct electricity when in solid state  In this state the ions cannot leave their places. However, in the fused/molten state they can conduct electricity, as in this state the ions are mobile. The aqueous solutions of ionic compounds conduct electricity as they contain the dissociated ions. On passing current through the solution the ions move to the oppositely charged electrodes. Due to the electrical conductivity in fused and dissolved state the ionic compounds are called electrolytes</a:t>
            </a:r>
            <a:endParaRPr lang="en-US" dirty="0"/>
          </a:p>
        </p:txBody>
      </p:sp>
    </p:spTree>
    <p:extLst>
      <p:ext uri="{BB962C8B-B14F-4D97-AF65-F5344CB8AC3E}">
        <p14:creationId xmlns:p14="http://schemas.microsoft.com/office/powerpoint/2010/main" val="381951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317" y="149343"/>
            <a:ext cx="11722120" cy="6524412"/>
          </a:xfrm>
          <a:prstGeom prst="rect">
            <a:avLst/>
          </a:prstGeom>
        </p:spPr>
      </p:pic>
    </p:spTree>
    <p:extLst>
      <p:ext uri="{BB962C8B-B14F-4D97-AF65-F5344CB8AC3E}">
        <p14:creationId xmlns:p14="http://schemas.microsoft.com/office/powerpoint/2010/main" val="253542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766" y="664190"/>
            <a:ext cx="11233956" cy="5212973"/>
          </a:xfrm>
          <a:prstGeom prst="rect">
            <a:avLst/>
          </a:prstGeom>
        </p:spPr>
      </p:pic>
    </p:spTree>
    <p:extLst>
      <p:ext uri="{BB962C8B-B14F-4D97-AF65-F5344CB8AC3E}">
        <p14:creationId xmlns:p14="http://schemas.microsoft.com/office/powerpoint/2010/main" val="1732155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367" y="303379"/>
            <a:ext cx="11522322" cy="2999380"/>
          </a:xfrm>
          <a:prstGeom prst="rect">
            <a:avLst/>
          </a:prstGeom>
        </p:spPr>
      </p:pic>
      <p:pic>
        <p:nvPicPr>
          <p:cNvPr id="3" name="Picture 2"/>
          <p:cNvPicPr>
            <a:picLocks noChangeAspect="1"/>
          </p:cNvPicPr>
          <p:nvPr/>
        </p:nvPicPr>
        <p:blipFill>
          <a:blip r:embed="rId3"/>
          <a:stretch>
            <a:fillRect/>
          </a:stretch>
        </p:blipFill>
        <p:spPr>
          <a:xfrm>
            <a:off x="320367" y="3536191"/>
            <a:ext cx="11348469" cy="2930187"/>
          </a:xfrm>
          <a:prstGeom prst="rect">
            <a:avLst/>
          </a:prstGeom>
        </p:spPr>
      </p:pic>
    </p:spTree>
    <p:extLst>
      <p:ext uri="{BB962C8B-B14F-4D97-AF65-F5344CB8AC3E}">
        <p14:creationId xmlns:p14="http://schemas.microsoft.com/office/powerpoint/2010/main" val="25484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769" y="218364"/>
            <a:ext cx="11118589" cy="3690770"/>
          </a:xfrm>
          <a:prstGeom prst="rect">
            <a:avLst/>
          </a:prstGeom>
        </p:spPr>
      </p:pic>
      <p:sp>
        <p:nvSpPr>
          <p:cNvPr id="3" name="Rectangle 2"/>
          <p:cNvSpPr/>
          <p:nvPr/>
        </p:nvSpPr>
        <p:spPr>
          <a:xfrm>
            <a:off x="413769" y="4209385"/>
            <a:ext cx="10831986" cy="981423"/>
          </a:xfrm>
          <a:prstGeom prst="rect">
            <a:avLst/>
          </a:prstGeom>
        </p:spPr>
        <p:txBody>
          <a:bodyPr wrap="square">
            <a:spAutoFit/>
          </a:bodyPr>
          <a:lstStyle/>
          <a:p>
            <a:pPr>
              <a:lnSpc>
                <a:spcPct val="107000"/>
              </a:lnSpc>
              <a:spcAft>
                <a:spcPts val="800"/>
              </a:spcAft>
            </a:pPr>
            <a:r>
              <a:rPr lang="en-US" dirty="0">
                <a:solidFill>
                  <a:srgbClr val="FF0000"/>
                </a:solidFill>
                <a:latin typeface="Times New Roman" panose="02020603050405020304" pitchFamily="18" charset="0"/>
                <a:ea typeface="Calibri" panose="020F0502020204030204" pitchFamily="34" charset="0"/>
                <a:cs typeface="Mangal" panose="02040503050203030202" pitchFamily="18" charset="0"/>
              </a:rPr>
              <a:t>Ores are taken out from the mines and the gangue is usually separated from the ore at the site itself by various methods. Then the ores are carried out to the place where metals are produced. There metals are extracted in pure form. Then metals are further purified by different methods of purification. This entire process is called metallurgy</a:t>
            </a:r>
            <a:endParaRPr lang="en-US" sz="14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4217559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072" y="209975"/>
            <a:ext cx="11835310" cy="3335137"/>
          </a:xfrm>
          <a:prstGeom prst="rect">
            <a:avLst/>
          </a:prstGeom>
        </p:spPr>
      </p:pic>
    </p:spTree>
    <p:extLst>
      <p:ext uri="{BB962C8B-B14F-4D97-AF65-F5344CB8AC3E}">
        <p14:creationId xmlns:p14="http://schemas.microsoft.com/office/powerpoint/2010/main" val="3927275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82977" y="504967"/>
            <a:ext cx="10648880" cy="5936776"/>
          </a:xfrm>
          <a:prstGeom prst="rect">
            <a:avLst/>
          </a:prstGeom>
          <a:noFill/>
          <a:ln>
            <a:noFill/>
          </a:ln>
        </p:spPr>
      </p:pic>
      <p:sp>
        <p:nvSpPr>
          <p:cNvPr id="3" name="Rectangle 2"/>
          <p:cNvSpPr/>
          <p:nvPr/>
        </p:nvSpPr>
        <p:spPr>
          <a:xfrm>
            <a:off x="381900" y="116271"/>
            <a:ext cx="3512500" cy="388696"/>
          </a:xfrm>
          <a:prstGeom prst="rect">
            <a:avLst/>
          </a:prstGeom>
        </p:spPr>
        <p:txBody>
          <a:bodyPr wrap="none">
            <a:spAutoFit/>
          </a:bodyPr>
          <a:lstStyle/>
          <a:p>
            <a:pPr marL="342900" marR="0" lvl="0" indent="-342900">
              <a:lnSpc>
                <a:spcPct val="107000"/>
              </a:lnSpc>
              <a:spcBef>
                <a:spcPts val="0"/>
              </a:spcBef>
              <a:spcAft>
                <a:spcPts val="800"/>
              </a:spcAft>
              <a:buFont typeface="+mj-lt"/>
              <a:buAutoNum type="alphaLcPeriod"/>
            </a:pPr>
            <a:r>
              <a:rPr lang="en-US" dirty="0">
                <a:solidFill>
                  <a:srgbClr val="FF0000"/>
                </a:solidFill>
                <a:latin typeface="Times New Roman" panose="02020603050405020304" pitchFamily="18" charset="0"/>
                <a:ea typeface="Calibri" panose="020F0502020204030204" pitchFamily="34" charset="0"/>
                <a:cs typeface="Mangal" panose="02040503050203030202" pitchFamily="18" charset="0"/>
              </a:rPr>
              <a:t>Separation based on gravitation:</a:t>
            </a:r>
            <a:endParaRPr lang="en-US" sz="14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506792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90879" y="265988"/>
            <a:ext cx="11414434" cy="1890358"/>
          </a:xfrm>
          <a:prstGeom prst="rect">
            <a:avLst/>
          </a:prstGeom>
          <a:noFill/>
          <a:ln>
            <a:noFill/>
          </a:ln>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90879" y="2283938"/>
            <a:ext cx="9612930" cy="4294283"/>
          </a:xfrm>
          <a:prstGeom prst="rect">
            <a:avLst/>
          </a:prstGeom>
          <a:noFill/>
          <a:ln>
            <a:noFill/>
          </a:ln>
        </p:spPr>
      </p:pic>
    </p:spTree>
    <p:extLst>
      <p:ext uri="{BB962C8B-B14F-4D97-AF65-F5344CB8AC3E}">
        <p14:creationId xmlns:p14="http://schemas.microsoft.com/office/powerpoint/2010/main" val="1296700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943" y="263359"/>
            <a:ext cx="11665496" cy="6460297"/>
          </a:xfrm>
          <a:prstGeom prst="rect">
            <a:avLst/>
          </a:prstGeom>
        </p:spPr>
      </p:pic>
    </p:spTree>
    <p:extLst>
      <p:ext uri="{BB962C8B-B14F-4D97-AF65-F5344CB8AC3E}">
        <p14:creationId xmlns:p14="http://schemas.microsoft.com/office/powerpoint/2010/main" val="1309275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965" y="232510"/>
            <a:ext cx="7825214" cy="2237736"/>
          </a:xfrm>
          <a:prstGeom prst="rect">
            <a:avLst/>
          </a:prstGeom>
        </p:spPr>
      </p:pic>
      <p:pic>
        <p:nvPicPr>
          <p:cNvPr id="3" name="Picture 2"/>
          <p:cNvPicPr>
            <a:picLocks noChangeAspect="1"/>
          </p:cNvPicPr>
          <p:nvPr/>
        </p:nvPicPr>
        <p:blipFill>
          <a:blip r:embed="rId3"/>
          <a:stretch>
            <a:fillRect/>
          </a:stretch>
        </p:blipFill>
        <p:spPr>
          <a:xfrm>
            <a:off x="226965" y="2470246"/>
            <a:ext cx="11196211" cy="4216447"/>
          </a:xfrm>
          <a:prstGeom prst="rect">
            <a:avLst/>
          </a:prstGeom>
        </p:spPr>
      </p:pic>
    </p:spTree>
    <p:extLst>
      <p:ext uri="{BB962C8B-B14F-4D97-AF65-F5344CB8AC3E}">
        <p14:creationId xmlns:p14="http://schemas.microsoft.com/office/powerpoint/2010/main" val="251431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48" y="215378"/>
            <a:ext cx="11600170" cy="3128323"/>
          </a:xfrm>
          <a:prstGeom prst="rect">
            <a:avLst/>
          </a:prstGeom>
        </p:spPr>
      </p:pic>
      <p:pic>
        <p:nvPicPr>
          <p:cNvPr id="3" name="Picture 2"/>
          <p:cNvPicPr>
            <a:picLocks noChangeAspect="1"/>
          </p:cNvPicPr>
          <p:nvPr/>
        </p:nvPicPr>
        <p:blipFill>
          <a:blip r:embed="rId3"/>
          <a:stretch>
            <a:fillRect/>
          </a:stretch>
        </p:blipFill>
        <p:spPr>
          <a:xfrm>
            <a:off x="177847" y="3343701"/>
            <a:ext cx="6946283" cy="3207224"/>
          </a:xfrm>
          <a:prstGeom prst="rect">
            <a:avLst/>
          </a:prstGeom>
        </p:spPr>
      </p:pic>
    </p:spTree>
    <p:extLst>
      <p:ext uri="{BB962C8B-B14F-4D97-AF65-F5344CB8AC3E}">
        <p14:creationId xmlns:p14="http://schemas.microsoft.com/office/powerpoint/2010/main" val="498214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601" y="211824"/>
            <a:ext cx="9518518" cy="4824200"/>
          </a:xfrm>
          <a:prstGeom prst="rect">
            <a:avLst/>
          </a:prstGeom>
        </p:spPr>
      </p:pic>
    </p:spTree>
    <p:extLst>
      <p:ext uri="{BB962C8B-B14F-4D97-AF65-F5344CB8AC3E}">
        <p14:creationId xmlns:p14="http://schemas.microsoft.com/office/powerpoint/2010/main" val="2809654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0624" y="292643"/>
            <a:ext cx="11039099" cy="6149099"/>
          </a:xfrm>
          <a:prstGeom prst="rect">
            <a:avLst/>
          </a:prstGeom>
        </p:spPr>
      </p:pic>
    </p:spTree>
    <p:extLst>
      <p:ext uri="{BB962C8B-B14F-4D97-AF65-F5344CB8AC3E}">
        <p14:creationId xmlns:p14="http://schemas.microsoft.com/office/powerpoint/2010/main" val="3345123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74" y="211042"/>
            <a:ext cx="11755699" cy="6467223"/>
          </a:xfrm>
          <a:prstGeom prst="rect">
            <a:avLst/>
          </a:prstGeom>
        </p:spPr>
      </p:pic>
    </p:spTree>
    <p:extLst>
      <p:ext uri="{BB962C8B-B14F-4D97-AF65-F5344CB8AC3E}">
        <p14:creationId xmlns:p14="http://schemas.microsoft.com/office/powerpoint/2010/main" val="4214528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 y="145362"/>
            <a:ext cx="11608591" cy="6487450"/>
          </a:xfrm>
          <a:prstGeom prst="rect">
            <a:avLst/>
          </a:prstGeom>
        </p:spPr>
      </p:pic>
    </p:spTree>
    <p:extLst>
      <p:ext uri="{BB962C8B-B14F-4D97-AF65-F5344CB8AC3E}">
        <p14:creationId xmlns:p14="http://schemas.microsoft.com/office/powerpoint/2010/main" val="3070727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268" y="99728"/>
            <a:ext cx="11833819" cy="3121144"/>
          </a:xfrm>
          <a:prstGeom prst="rect">
            <a:avLst/>
          </a:prstGeom>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35268" y="3220871"/>
            <a:ext cx="4996290" cy="3480179"/>
          </a:xfrm>
          <a:prstGeom prst="rect">
            <a:avLst/>
          </a:prstGeom>
          <a:noFill/>
          <a:ln>
            <a:noFill/>
          </a:ln>
        </p:spPr>
      </p:pic>
      <p:sp>
        <p:nvSpPr>
          <p:cNvPr id="4" name="Left Arrow Callout 3"/>
          <p:cNvSpPr/>
          <p:nvPr/>
        </p:nvSpPr>
        <p:spPr>
          <a:xfrm>
            <a:off x="5131558" y="4026729"/>
            <a:ext cx="5595582" cy="2210298"/>
          </a:xfrm>
          <a:prstGeom prst="leftArrowCallout">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Mangal" panose="02040503050203030202" pitchFamily="18" charset="0"/>
              </a:rPr>
              <a:t>The centers of spheres whose parts form surfaces of the lenses are called centers of curvatures of the lenses</a:t>
            </a:r>
            <a:endParaRPr lang="en-US" sz="2400" dirty="0">
              <a:effectLst/>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2324227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42661" y="169957"/>
            <a:ext cx="5043488" cy="3037267"/>
          </a:xfrm>
          <a:prstGeom prst="rect">
            <a:avLst/>
          </a:prstGeom>
          <a:noFill/>
          <a:ln>
            <a:noFill/>
          </a:ln>
        </p:spPr>
      </p:pic>
      <p:sp>
        <p:nvSpPr>
          <p:cNvPr id="3" name="Left Arrow Callout 2"/>
          <p:cNvSpPr/>
          <p:nvPr/>
        </p:nvSpPr>
        <p:spPr>
          <a:xfrm>
            <a:off x="5186149" y="739821"/>
            <a:ext cx="5254388" cy="1962435"/>
          </a:xfrm>
          <a:prstGeom prst="leftArrowCallout">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Mangal" panose="02040503050203030202" pitchFamily="18" charset="0"/>
              </a:rPr>
              <a:t>The radii (R1 and R2 ) of the spheres whose parts form surfaces of the lenses are called the radii of curvature of the lens.</a:t>
            </a:r>
            <a:endParaRPr lang="en-US" dirty="0">
              <a:effectLst/>
              <a:ea typeface="Calibri" panose="020F0502020204030204" pitchFamily="34" charset="0"/>
              <a:cs typeface="Mangal" panose="02040503050203030202" pitchFamily="18" charset="0"/>
            </a:endParaRPr>
          </a:p>
        </p:txBody>
      </p:sp>
      <p:pic>
        <p:nvPicPr>
          <p:cNvPr id="4" name="Picture 3"/>
          <p:cNvPicPr>
            <a:picLocks noChangeAspect="1"/>
          </p:cNvPicPr>
          <p:nvPr/>
        </p:nvPicPr>
        <p:blipFill>
          <a:blip r:embed="rId3"/>
          <a:stretch>
            <a:fillRect/>
          </a:stretch>
        </p:blipFill>
        <p:spPr>
          <a:xfrm>
            <a:off x="142661" y="3207223"/>
            <a:ext cx="5043488" cy="3370997"/>
          </a:xfrm>
          <a:prstGeom prst="rect">
            <a:avLst/>
          </a:prstGeom>
        </p:spPr>
      </p:pic>
      <p:sp>
        <p:nvSpPr>
          <p:cNvPr id="5" name="Left Arrow Callout 4"/>
          <p:cNvSpPr/>
          <p:nvPr/>
        </p:nvSpPr>
        <p:spPr>
          <a:xfrm>
            <a:off x="5291707" y="3777087"/>
            <a:ext cx="4534681" cy="2118745"/>
          </a:xfrm>
          <a:prstGeom prst="leftArrowCallou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ln>
                  <a:noFill/>
                </a:ln>
                <a:solidFill>
                  <a:srgbClr val="000000"/>
                </a:solidFill>
                <a:effectLst>
                  <a:outerShdw blurRad="38100" dist="19050" dir="2700000" algn="tl">
                    <a:schemeClr val="dk1">
                      <a:alpha val="40000"/>
                    </a:schemeClr>
                  </a:outerShdw>
                </a:effectLst>
                <a:latin typeface="Andalus" panose="02020603050405020304" pitchFamily="18" charset="-78"/>
                <a:ea typeface="Calibri" panose="020F0502020204030204" pitchFamily="34" charset="0"/>
                <a:cs typeface="Andalus" panose="02020603050405020304" pitchFamily="18" charset="-78"/>
              </a:rPr>
              <a:t>The imaginary line passing through </a:t>
            </a:r>
            <a:r>
              <a:rPr lang="en-US" sz="2000" dirty="0">
                <a:effectLst/>
                <a:latin typeface="Andalus" panose="02020603050405020304" pitchFamily="18" charset="-78"/>
                <a:ea typeface="Calibri" panose="020F0502020204030204" pitchFamily="34" charset="0"/>
                <a:cs typeface="Andalus" panose="02020603050405020304" pitchFamily="18" charset="-78"/>
              </a:rPr>
              <a:t>both </a:t>
            </a:r>
            <a:r>
              <a:rPr lang="en-US" sz="2000" dirty="0" err="1">
                <a:effectLst/>
                <a:latin typeface="Andalus" panose="02020603050405020304" pitchFamily="18" charset="-78"/>
                <a:ea typeface="Calibri" panose="020F0502020204030204" pitchFamily="34" charset="0"/>
                <a:cs typeface="Andalus" panose="02020603050405020304" pitchFamily="18" charset="-78"/>
              </a:rPr>
              <a:t>centres</a:t>
            </a:r>
            <a:r>
              <a:rPr lang="en-US" sz="2000" dirty="0">
                <a:effectLst/>
                <a:latin typeface="Andalus" panose="02020603050405020304" pitchFamily="18" charset="-78"/>
                <a:ea typeface="Calibri" panose="020F0502020204030204" pitchFamily="34" charset="0"/>
                <a:cs typeface="Andalus" panose="02020603050405020304" pitchFamily="18" charset="-78"/>
              </a:rPr>
              <a:t> of curvature is called the principal axis of the lens.</a:t>
            </a:r>
          </a:p>
        </p:txBody>
      </p:sp>
    </p:spTree>
    <p:extLst>
      <p:ext uri="{BB962C8B-B14F-4D97-AF65-F5344CB8AC3E}">
        <p14:creationId xmlns:p14="http://schemas.microsoft.com/office/powerpoint/2010/main" val="3659246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761" y="191281"/>
            <a:ext cx="5337830" cy="3056885"/>
          </a:xfrm>
          <a:prstGeom prst="rect">
            <a:avLst/>
          </a:prstGeom>
        </p:spPr>
      </p:pic>
      <p:sp>
        <p:nvSpPr>
          <p:cNvPr id="3" name="Left Arrow Callout 2"/>
          <p:cNvSpPr/>
          <p:nvPr/>
        </p:nvSpPr>
        <p:spPr>
          <a:xfrm>
            <a:off x="5518590" y="622039"/>
            <a:ext cx="5113015" cy="2257639"/>
          </a:xfrm>
          <a:prstGeom prst="leftArrowCallou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Mangal" panose="02040503050203030202" pitchFamily="18" charset="0"/>
              </a:rPr>
              <a:t>The point inside a lens on the </a:t>
            </a:r>
            <a:br>
              <a:rPr lang="en-US" sz="20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Mangal" panose="02040503050203030202" pitchFamily="18" charset="0"/>
              </a:rPr>
            </a:br>
            <a:r>
              <a:rPr lang="en-US" sz="2000" dirty="0">
                <a:ln>
                  <a:noFill/>
                </a:ln>
                <a:solidFill>
                  <a:srgbClr val="000000"/>
                </a:solidFill>
                <a:effectLst/>
                <a:latin typeface="Times New Roman" panose="02020603050405020304" pitchFamily="18" charset="0"/>
                <a:ea typeface="Calibri" panose="020F0502020204030204" pitchFamily="34" charset="0"/>
                <a:cs typeface="Mangal" panose="02040503050203030202" pitchFamily="18" charset="0"/>
              </a:rPr>
              <a:t>principal axis, through which light rays pass without </a:t>
            </a:r>
            <a:r>
              <a:rPr lang="en-US" sz="20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Mangal" panose="02040503050203030202" pitchFamily="18" charset="0"/>
              </a:rPr>
              <a:t/>
            </a:r>
            <a:br>
              <a:rPr lang="en-US" sz="20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Mangal" panose="02040503050203030202" pitchFamily="18" charset="0"/>
              </a:rPr>
            </a:br>
            <a:r>
              <a:rPr lang="en-US" sz="2000" dirty="0">
                <a:ln>
                  <a:noFill/>
                </a:ln>
                <a:solidFill>
                  <a:srgbClr val="000000"/>
                </a:solidFill>
                <a:effectLst/>
                <a:latin typeface="Times New Roman" panose="02020603050405020304" pitchFamily="18" charset="0"/>
                <a:ea typeface="Calibri" panose="020F0502020204030204" pitchFamily="34" charset="0"/>
                <a:cs typeface="Mangal" panose="02040503050203030202" pitchFamily="18" charset="0"/>
              </a:rPr>
              <a:t>changing their path is called the optical center of a lens.</a:t>
            </a:r>
            <a:endParaRPr lang="en-US" sz="2000" dirty="0">
              <a:effectLst/>
              <a:ea typeface="Calibri" panose="020F0502020204030204" pitchFamily="34" charset="0"/>
              <a:cs typeface="Mangal" panose="02040503050203030202" pitchFamily="18" charset="0"/>
            </a:endParaRPr>
          </a:p>
        </p:txBody>
      </p:sp>
      <p:pic>
        <p:nvPicPr>
          <p:cNvPr id="4" name="Picture 3"/>
          <p:cNvPicPr>
            <a:picLocks noChangeAspect="1"/>
          </p:cNvPicPr>
          <p:nvPr/>
        </p:nvPicPr>
        <p:blipFill>
          <a:blip r:embed="rId3"/>
          <a:stretch>
            <a:fillRect/>
          </a:stretch>
        </p:blipFill>
        <p:spPr>
          <a:xfrm>
            <a:off x="341621" y="3374693"/>
            <a:ext cx="3315980" cy="3217176"/>
          </a:xfrm>
          <a:prstGeom prst="rect">
            <a:avLst/>
          </a:prstGeom>
        </p:spPr>
      </p:pic>
      <p:sp>
        <p:nvSpPr>
          <p:cNvPr id="5" name="Left Arrow Callout 4"/>
          <p:cNvSpPr/>
          <p:nvPr/>
        </p:nvSpPr>
        <p:spPr>
          <a:xfrm>
            <a:off x="6864823" y="3569742"/>
            <a:ext cx="5145207" cy="2503512"/>
          </a:xfrm>
          <a:prstGeom prst="leftArrowCallou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Mangal" panose="02040503050203030202" pitchFamily="18" charset="0"/>
              </a:rPr>
              <a:t>When light rays parallel to the </a:t>
            </a:r>
            <a:r>
              <a:rPr lang="en-US" sz="2000" dirty="0">
                <a:effectLst/>
                <a:ea typeface="Calibri" panose="020F0502020204030204" pitchFamily="34" charset="0"/>
                <a:cs typeface="Mangal" panose="02040503050203030202" pitchFamily="18" charset="0"/>
              </a:rPr>
              <a:t>principal axis </a:t>
            </a:r>
            <a:r>
              <a:rPr lang="en-US" sz="2000">
                <a:effectLst/>
                <a:ea typeface="Calibri" panose="020F0502020204030204" pitchFamily="34" charset="0"/>
                <a:cs typeface="Mangal" panose="02040503050203030202" pitchFamily="18" charset="0"/>
              </a:rPr>
              <a:t>are </a:t>
            </a:r>
            <a:r>
              <a:rPr lang="en-US" sz="2000" smtClean="0">
                <a:effectLst/>
                <a:ea typeface="Calibri" panose="020F0502020204030204" pitchFamily="34" charset="0"/>
                <a:cs typeface="Mangal" panose="02040503050203030202" pitchFamily="18" charset="0"/>
              </a:rPr>
              <a:t>incident on </a:t>
            </a:r>
            <a:r>
              <a:rPr lang="en-US" sz="2000" dirty="0">
                <a:effectLst/>
                <a:ea typeface="Calibri" panose="020F0502020204030204" pitchFamily="34" charset="0"/>
                <a:cs typeface="Mangal" panose="02040503050203030202" pitchFamily="18" charset="0"/>
              </a:rPr>
              <a:t>a convex lens, they converge to a point on the principal axis. This point is called the principal focus of the lens.</a:t>
            </a:r>
          </a:p>
        </p:txBody>
      </p:sp>
      <p:pic>
        <p:nvPicPr>
          <p:cNvPr id="6" name="Picture 5"/>
          <p:cNvPicPr>
            <a:picLocks noChangeAspect="1"/>
          </p:cNvPicPr>
          <p:nvPr/>
        </p:nvPicPr>
        <p:blipFill>
          <a:blip r:embed="rId4"/>
          <a:stretch>
            <a:fillRect/>
          </a:stretch>
        </p:blipFill>
        <p:spPr>
          <a:xfrm>
            <a:off x="3657601" y="3374693"/>
            <a:ext cx="3207222" cy="3217176"/>
          </a:xfrm>
          <a:prstGeom prst="rect">
            <a:avLst/>
          </a:prstGeom>
        </p:spPr>
      </p:pic>
    </p:spTree>
    <p:extLst>
      <p:ext uri="{BB962C8B-B14F-4D97-AF65-F5344CB8AC3E}">
        <p14:creationId xmlns:p14="http://schemas.microsoft.com/office/powerpoint/2010/main" val="559353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23" y="379578"/>
            <a:ext cx="11602119" cy="6021222"/>
          </a:xfrm>
          <a:prstGeom prst="rect">
            <a:avLst/>
          </a:prstGeom>
        </p:spPr>
      </p:pic>
    </p:spTree>
    <p:extLst>
      <p:ext uri="{BB962C8B-B14F-4D97-AF65-F5344CB8AC3E}">
        <p14:creationId xmlns:p14="http://schemas.microsoft.com/office/powerpoint/2010/main" val="284672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524" y="164768"/>
            <a:ext cx="11841210" cy="6602211"/>
          </a:xfrm>
          <a:prstGeom prst="rect">
            <a:avLst/>
          </a:prstGeom>
        </p:spPr>
      </p:pic>
    </p:spTree>
    <p:extLst>
      <p:ext uri="{BB962C8B-B14F-4D97-AF65-F5344CB8AC3E}">
        <p14:creationId xmlns:p14="http://schemas.microsoft.com/office/powerpoint/2010/main" val="1870353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350" y="185239"/>
            <a:ext cx="11861328" cy="6365686"/>
          </a:xfrm>
          <a:prstGeom prst="rect">
            <a:avLst/>
          </a:prstGeom>
        </p:spPr>
      </p:pic>
    </p:spTree>
    <p:extLst>
      <p:ext uri="{BB962C8B-B14F-4D97-AF65-F5344CB8AC3E}">
        <p14:creationId xmlns:p14="http://schemas.microsoft.com/office/powerpoint/2010/main" val="2050199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590" y="198105"/>
            <a:ext cx="11793088" cy="6516594"/>
          </a:xfrm>
          <a:prstGeom prst="rect">
            <a:avLst/>
          </a:prstGeom>
        </p:spPr>
      </p:pic>
    </p:spTree>
    <p:extLst>
      <p:ext uri="{BB962C8B-B14F-4D97-AF65-F5344CB8AC3E}">
        <p14:creationId xmlns:p14="http://schemas.microsoft.com/office/powerpoint/2010/main" val="24636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114" y="174577"/>
            <a:ext cx="11774677" cy="6404799"/>
          </a:xfrm>
          <a:prstGeom prst="rect">
            <a:avLst/>
          </a:prstGeom>
        </p:spPr>
      </p:pic>
    </p:spTree>
    <p:extLst>
      <p:ext uri="{BB962C8B-B14F-4D97-AF65-F5344CB8AC3E}">
        <p14:creationId xmlns:p14="http://schemas.microsoft.com/office/powerpoint/2010/main" val="1864526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282" y="1701349"/>
            <a:ext cx="11920396" cy="4986054"/>
          </a:xfrm>
          <a:prstGeom prst="rect">
            <a:avLst/>
          </a:prstGeom>
        </p:spPr>
      </p:pic>
      <p:pic>
        <p:nvPicPr>
          <p:cNvPr id="3" name="Picture 2"/>
          <p:cNvPicPr>
            <a:picLocks noChangeAspect="1"/>
          </p:cNvPicPr>
          <p:nvPr/>
        </p:nvPicPr>
        <p:blipFill>
          <a:blip r:embed="rId3"/>
          <a:stretch>
            <a:fillRect/>
          </a:stretch>
        </p:blipFill>
        <p:spPr>
          <a:xfrm>
            <a:off x="103282" y="115295"/>
            <a:ext cx="11920396" cy="1586054"/>
          </a:xfrm>
          <a:prstGeom prst="rect">
            <a:avLst/>
          </a:prstGeom>
        </p:spPr>
      </p:pic>
    </p:spTree>
    <p:extLst>
      <p:ext uri="{BB962C8B-B14F-4D97-AF65-F5344CB8AC3E}">
        <p14:creationId xmlns:p14="http://schemas.microsoft.com/office/powerpoint/2010/main" val="2341862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016" y="153963"/>
            <a:ext cx="11712480" cy="6506143"/>
          </a:xfrm>
          <a:prstGeom prst="rect">
            <a:avLst/>
          </a:prstGeom>
        </p:spPr>
      </p:pic>
    </p:spTree>
    <p:extLst>
      <p:ext uri="{BB962C8B-B14F-4D97-AF65-F5344CB8AC3E}">
        <p14:creationId xmlns:p14="http://schemas.microsoft.com/office/powerpoint/2010/main" val="3441283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334" y="2169994"/>
            <a:ext cx="11723570" cy="4477823"/>
          </a:xfrm>
          <a:prstGeom prst="rect">
            <a:avLst/>
          </a:prstGeom>
        </p:spPr>
      </p:pic>
      <p:pic>
        <p:nvPicPr>
          <p:cNvPr id="3" name="Picture 2"/>
          <p:cNvPicPr>
            <a:picLocks noChangeAspect="1"/>
          </p:cNvPicPr>
          <p:nvPr/>
        </p:nvPicPr>
        <p:blipFill>
          <a:blip r:embed="rId3"/>
          <a:stretch>
            <a:fillRect/>
          </a:stretch>
        </p:blipFill>
        <p:spPr>
          <a:xfrm>
            <a:off x="136334" y="189860"/>
            <a:ext cx="11723570" cy="1980134"/>
          </a:xfrm>
          <a:prstGeom prst="rect">
            <a:avLst/>
          </a:prstGeom>
        </p:spPr>
      </p:pic>
    </p:spTree>
    <p:extLst>
      <p:ext uri="{BB962C8B-B14F-4D97-AF65-F5344CB8AC3E}">
        <p14:creationId xmlns:p14="http://schemas.microsoft.com/office/powerpoint/2010/main" val="359149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505" y="156024"/>
            <a:ext cx="11823582" cy="6701976"/>
          </a:xfrm>
          <a:prstGeom prst="rect">
            <a:avLst/>
          </a:prstGeom>
        </p:spPr>
      </p:pic>
    </p:spTree>
    <p:extLst>
      <p:ext uri="{BB962C8B-B14F-4D97-AF65-F5344CB8AC3E}">
        <p14:creationId xmlns:p14="http://schemas.microsoft.com/office/powerpoint/2010/main" val="3335893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105" y="173937"/>
            <a:ext cx="11940868" cy="6543120"/>
          </a:xfrm>
          <a:prstGeom prst="rect">
            <a:avLst/>
          </a:prstGeom>
        </p:spPr>
      </p:pic>
    </p:spTree>
    <p:extLst>
      <p:ext uri="{BB962C8B-B14F-4D97-AF65-F5344CB8AC3E}">
        <p14:creationId xmlns:p14="http://schemas.microsoft.com/office/powerpoint/2010/main" val="2996049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714" y="178984"/>
            <a:ext cx="11851020" cy="6539809"/>
          </a:xfrm>
          <a:prstGeom prst="rect">
            <a:avLst/>
          </a:prstGeom>
        </p:spPr>
      </p:pic>
    </p:spTree>
    <p:extLst>
      <p:ext uri="{BB962C8B-B14F-4D97-AF65-F5344CB8AC3E}">
        <p14:creationId xmlns:p14="http://schemas.microsoft.com/office/powerpoint/2010/main" val="2885259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452" y="221846"/>
            <a:ext cx="11671395" cy="6494014"/>
          </a:xfrm>
          <a:prstGeom prst="rect">
            <a:avLst/>
          </a:prstGeom>
        </p:spPr>
      </p:pic>
    </p:spTree>
    <p:extLst>
      <p:ext uri="{BB962C8B-B14F-4D97-AF65-F5344CB8AC3E}">
        <p14:creationId xmlns:p14="http://schemas.microsoft.com/office/powerpoint/2010/main" val="2473037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776" y="179268"/>
            <a:ext cx="11750367" cy="2395836"/>
          </a:xfrm>
          <a:prstGeom prst="rect">
            <a:avLst/>
          </a:prstGeom>
        </p:spPr>
      </p:pic>
      <p:pic>
        <p:nvPicPr>
          <p:cNvPr id="3" name="Picture 2"/>
          <p:cNvPicPr>
            <a:picLocks noChangeAspect="1"/>
          </p:cNvPicPr>
          <p:nvPr/>
        </p:nvPicPr>
        <p:blipFill>
          <a:blip r:embed="rId3"/>
          <a:stretch>
            <a:fillRect/>
          </a:stretch>
        </p:blipFill>
        <p:spPr>
          <a:xfrm>
            <a:off x="177776" y="2575104"/>
            <a:ext cx="11750367" cy="4114800"/>
          </a:xfrm>
          <a:prstGeom prst="rect">
            <a:avLst/>
          </a:prstGeom>
        </p:spPr>
      </p:pic>
    </p:spTree>
    <p:extLst>
      <p:ext uri="{BB962C8B-B14F-4D97-AF65-F5344CB8AC3E}">
        <p14:creationId xmlns:p14="http://schemas.microsoft.com/office/powerpoint/2010/main" val="386971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923" y="487906"/>
            <a:ext cx="11559867" cy="6024143"/>
          </a:xfrm>
          <a:prstGeom prst="rect">
            <a:avLst/>
          </a:prstGeom>
        </p:spPr>
      </p:pic>
    </p:spTree>
    <p:extLst>
      <p:ext uri="{BB962C8B-B14F-4D97-AF65-F5344CB8AC3E}">
        <p14:creationId xmlns:p14="http://schemas.microsoft.com/office/powerpoint/2010/main" val="899357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951" y="278284"/>
            <a:ext cx="11561431" cy="2583323"/>
          </a:xfrm>
          <a:prstGeom prst="rect">
            <a:avLst/>
          </a:prstGeom>
        </p:spPr>
      </p:pic>
      <p:pic>
        <p:nvPicPr>
          <p:cNvPr id="3" name="Picture 2"/>
          <p:cNvPicPr>
            <a:picLocks noChangeAspect="1"/>
          </p:cNvPicPr>
          <p:nvPr/>
        </p:nvPicPr>
        <p:blipFill>
          <a:blip r:embed="rId3"/>
          <a:stretch>
            <a:fillRect/>
          </a:stretch>
        </p:blipFill>
        <p:spPr>
          <a:xfrm>
            <a:off x="232012" y="2617882"/>
            <a:ext cx="11668835" cy="3851157"/>
          </a:xfrm>
          <a:prstGeom prst="rect">
            <a:avLst/>
          </a:prstGeom>
        </p:spPr>
      </p:pic>
    </p:spTree>
    <p:extLst>
      <p:ext uri="{BB962C8B-B14F-4D97-AF65-F5344CB8AC3E}">
        <p14:creationId xmlns:p14="http://schemas.microsoft.com/office/powerpoint/2010/main" val="3248187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800" y="198675"/>
            <a:ext cx="11867581" cy="4769110"/>
          </a:xfrm>
          <a:prstGeom prst="rect">
            <a:avLst/>
          </a:prstGeom>
        </p:spPr>
      </p:pic>
      <p:pic>
        <p:nvPicPr>
          <p:cNvPr id="3" name="Picture 2"/>
          <p:cNvPicPr>
            <a:picLocks noChangeAspect="1"/>
          </p:cNvPicPr>
          <p:nvPr/>
        </p:nvPicPr>
        <p:blipFill>
          <a:blip r:embed="rId3"/>
          <a:stretch>
            <a:fillRect/>
          </a:stretch>
        </p:blipFill>
        <p:spPr>
          <a:xfrm>
            <a:off x="363442" y="5140798"/>
            <a:ext cx="9681310" cy="1162050"/>
          </a:xfrm>
          <a:prstGeom prst="rect">
            <a:avLst/>
          </a:prstGeom>
        </p:spPr>
      </p:pic>
    </p:spTree>
    <p:extLst>
      <p:ext uri="{BB962C8B-B14F-4D97-AF65-F5344CB8AC3E}">
        <p14:creationId xmlns:p14="http://schemas.microsoft.com/office/powerpoint/2010/main" val="1688287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934" y="163773"/>
            <a:ext cx="11601379" cy="6591869"/>
          </a:xfrm>
          <a:prstGeom prst="rect">
            <a:avLst/>
          </a:prstGeom>
        </p:spPr>
      </p:pic>
      <p:sp>
        <p:nvSpPr>
          <p:cNvPr id="3" name="Rectangle 2"/>
          <p:cNvSpPr/>
          <p:nvPr/>
        </p:nvSpPr>
        <p:spPr>
          <a:xfrm>
            <a:off x="347213" y="273088"/>
            <a:ext cx="3993401" cy="619272"/>
          </a:xfrm>
          <a:prstGeom prst="rect">
            <a:avLst/>
          </a:prstGeom>
        </p:spPr>
        <p:txBody>
          <a:bodyPr wrap="none">
            <a:spAutoFit/>
          </a:bodyPr>
          <a:lstStyle/>
          <a:p>
            <a:pPr>
              <a:lnSpc>
                <a:spcPct val="107000"/>
              </a:lnSpc>
              <a:spcAft>
                <a:spcPts val="800"/>
              </a:spcAft>
              <a:tabLst>
                <a:tab pos="1676400" algn="l"/>
              </a:tabLst>
            </a:pPr>
            <a:r>
              <a:rPr lang="en-US" sz="3200" dirty="0">
                <a:solidFill>
                  <a:srgbClr val="7030A0"/>
                </a:solidFill>
                <a:latin typeface="Times New Roman" panose="02020603050405020304" pitchFamily="18" charset="0"/>
                <a:ea typeface="Calibri" panose="020F0502020204030204" pitchFamily="34" charset="0"/>
                <a:cs typeface="Mangal" panose="02040503050203030202" pitchFamily="18" charset="0"/>
              </a:rPr>
              <a:t>Combination of lenses:</a:t>
            </a:r>
            <a:endParaRPr lang="en-US" sz="32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92774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788" y="298472"/>
            <a:ext cx="11667060" cy="6457169"/>
          </a:xfrm>
          <a:prstGeom prst="rect">
            <a:avLst/>
          </a:prstGeom>
        </p:spPr>
      </p:pic>
    </p:spTree>
    <p:extLst>
      <p:ext uri="{BB962C8B-B14F-4D97-AF65-F5344CB8AC3E}">
        <p14:creationId xmlns:p14="http://schemas.microsoft.com/office/powerpoint/2010/main" val="1943100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96" y="157731"/>
            <a:ext cx="11689307" cy="6475081"/>
          </a:xfrm>
          <a:prstGeom prst="rect">
            <a:avLst/>
          </a:prstGeom>
        </p:spPr>
      </p:pic>
    </p:spTree>
    <p:extLst>
      <p:ext uri="{BB962C8B-B14F-4D97-AF65-F5344CB8AC3E}">
        <p14:creationId xmlns:p14="http://schemas.microsoft.com/office/powerpoint/2010/main" val="3052976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795" y="167113"/>
            <a:ext cx="11707292" cy="6397459"/>
          </a:xfrm>
          <a:prstGeom prst="rect">
            <a:avLst/>
          </a:prstGeom>
        </p:spPr>
      </p:pic>
    </p:spTree>
    <p:extLst>
      <p:ext uri="{BB962C8B-B14F-4D97-AF65-F5344CB8AC3E}">
        <p14:creationId xmlns:p14="http://schemas.microsoft.com/office/powerpoint/2010/main" val="2154507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712" y="160502"/>
            <a:ext cx="11863318" cy="6502253"/>
          </a:xfrm>
          <a:prstGeom prst="rect">
            <a:avLst/>
          </a:prstGeom>
        </p:spPr>
      </p:pic>
    </p:spTree>
    <p:extLst>
      <p:ext uri="{BB962C8B-B14F-4D97-AF65-F5344CB8AC3E}">
        <p14:creationId xmlns:p14="http://schemas.microsoft.com/office/powerpoint/2010/main" val="212143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632" y="330744"/>
            <a:ext cx="11650568" cy="6302067"/>
          </a:xfrm>
          <a:prstGeom prst="rect">
            <a:avLst/>
          </a:prstGeom>
        </p:spPr>
      </p:pic>
    </p:spTree>
    <p:extLst>
      <p:ext uri="{BB962C8B-B14F-4D97-AF65-F5344CB8AC3E}">
        <p14:creationId xmlns:p14="http://schemas.microsoft.com/office/powerpoint/2010/main" val="3623670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52897" y="174221"/>
            <a:ext cx="11843485" cy="6526830"/>
          </a:xfrm>
          <a:prstGeom prst="rect">
            <a:avLst/>
          </a:prstGeom>
          <a:noFill/>
          <a:ln>
            <a:noFill/>
          </a:ln>
        </p:spPr>
      </p:pic>
      <p:sp>
        <p:nvSpPr>
          <p:cNvPr id="3" name="Rectangle 2"/>
          <p:cNvSpPr/>
          <p:nvPr/>
        </p:nvSpPr>
        <p:spPr>
          <a:xfrm>
            <a:off x="359390" y="567352"/>
            <a:ext cx="11418627" cy="1077218"/>
          </a:xfrm>
          <a:prstGeom prst="rect">
            <a:avLst/>
          </a:prstGeom>
        </p:spPr>
        <p:txBody>
          <a:bodyPr wrap="square">
            <a:spAutoFit/>
          </a:bodyPr>
          <a:lstStyle/>
          <a:p>
            <a:r>
              <a:rPr lang="en-US" sz="3200" dirty="0">
                <a:solidFill>
                  <a:srgbClr val="FF0000"/>
                </a:solidFill>
                <a:latin typeface="Times New Roman" panose="02020603050405020304" pitchFamily="18" charset="0"/>
                <a:ea typeface="Calibri" panose="020F0502020204030204" pitchFamily="34" charset="0"/>
              </a:rPr>
              <a:t>analyses these signal and convert them in such a way that we perceive the object as they actually are</a:t>
            </a:r>
            <a:endParaRPr lang="en-US" sz="3200" dirty="0">
              <a:solidFill>
                <a:srgbClr val="FF0000"/>
              </a:solidFill>
            </a:endParaRPr>
          </a:p>
        </p:txBody>
      </p:sp>
    </p:spTree>
    <p:extLst>
      <p:ext uri="{BB962C8B-B14F-4D97-AF65-F5344CB8AC3E}">
        <p14:creationId xmlns:p14="http://schemas.microsoft.com/office/powerpoint/2010/main" val="2706334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576" y="199669"/>
            <a:ext cx="11803749" cy="3949250"/>
          </a:xfrm>
          <a:prstGeom prst="rect">
            <a:avLst/>
          </a:prstGeom>
        </p:spPr>
      </p:pic>
      <p:pic>
        <p:nvPicPr>
          <p:cNvPr id="3" name="Picture 2"/>
          <p:cNvPicPr>
            <a:picLocks noChangeAspect="1"/>
          </p:cNvPicPr>
          <p:nvPr/>
        </p:nvPicPr>
        <p:blipFill>
          <a:blip r:embed="rId3"/>
          <a:stretch>
            <a:fillRect/>
          </a:stretch>
        </p:blipFill>
        <p:spPr>
          <a:xfrm>
            <a:off x="233576" y="4148919"/>
            <a:ext cx="5130762" cy="2524836"/>
          </a:xfrm>
          <a:prstGeom prst="rect">
            <a:avLst/>
          </a:prstGeom>
        </p:spPr>
      </p:pic>
      <p:sp>
        <p:nvSpPr>
          <p:cNvPr id="4" name="Rectangle 3"/>
          <p:cNvSpPr/>
          <p:nvPr/>
        </p:nvSpPr>
        <p:spPr>
          <a:xfrm>
            <a:off x="5531893" y="4383748"/>
            <a:ext cx="6096000" cy="1260345"/>
          </a:xfrm>
          <a:prstGeom prst="rect">
            <a:avLst/>
          </a:prstGeom>
        </p:spPr>
        <p:txBody>
          <a:bodyPr>
            <a:spAutoFit/>
          </a:bodyPr>
          <a:lstStyle/>
          <a:p>
            <a:pPr>
              <a:lnSpc>
                <a:spcPct val="107000"/>
              </a:lnSpc>
              <a:spcAft>
                <a:spcPts val="8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 capacity of the lens to change its focal length as per need is called its power of accommodation.</a:t>
            </a:r>
          </a:p>
        </p:txBody>
      </p:sp>
    </p:spTree>
    <p:extLst>
      <p:ext uri="{BB962C8B-B14F-4D97-AF65-F5344CB8AC3E}">
        <p14:creationId xmlns:p14="http://schemas.microsoft.com/office/powerpoint/2010/main" val="1453814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7921" y="279139"/>
            <a:ext cx="11328210" cy="5166318"/>
          </a:xfrm>
          <a:prstGeom prst="rect">
            <a:avLst/>
          </a:prstGeom>
        </p:spPr>
      </p:pic>
    </p:spTree>
    <p:extLst>
      <p:ext uri="{BB962C8B-B14F-4D97-AF65-F5344CB8AC3E}">
        <p14:creationId xmlns:p14="http://schemas.microsoft.com/office/powerpoint/2010/main" val="4083481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750" y="287668"/>
            <a:ext cx="11869928" cy="4980368"/>
          </a:xfrm>
          <a:prstGeom prst="rect">
            <a:avLst/>
          </a:prstGeom>
        </p:spPr>
      </p:pic>
    </p:spTree>
    <p:extLst>
      <p:ext uri="{BB962C8B-B14F-4D97-AF65-F5344CB8AC3E}">
        <p14:creationId xmlns:p14="http://schemas.microsoft.com/office/powerpoint/2010/main" val="3188273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Owner\Desktop\566.gif"/>
          <p:cNvPicPr/>
          <p:nvPr/>
        </p:nvPicPr>
        <p:blipFill rotWithShape="1">
          <a:blip r:embed="rId2">
            <a:extLst>
              <a:ext uri="{28A0092B-C50C-407E-A947-70E740481C1C}">
                <a14:useLocalDpi xmlns:a14="http://schemas.microsoft.com/office/drawing/2010/main" val="0"/>
              </a:ext>
            </a:extLst>
          </a:blip>
          <a:srcRect t="9091" r="17334" b="6926"/>
          <a:stretch/>
        </p:blipFill>
        <p:spPr bwMode="auto">
          <a:xfrm>
            <a:off x="185169" y="137426"/>
            <a:ext cx="11811213" cy="6604568"/>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358715" y="290623"/>
            <a:ext cx="11464120" cy="1146211"/>
          </a:xfrm>
          <a:prstGeom prst="rect">
            <a:avLst/>
          </a:prstGeom>
        </p:spPr>
        <p:txBody>
          <a:bodyPr wrap="square">
            <a:spAutoFit/>
          </a:bodyPr>
          <a:lstStyle/>
          <a:p>
            <a:pPr>
              <a:lnSpc>
                <a:spcPct val="107000"/>
              </a:lnSpc>
              <a:spcAft>
                <a:spcPts val="800"/>
              </a:spcAft>
            </a:pPr>
            <a:r>
              <a:rPr lang="en-US" sz="3200" dirty="0">
                <a:latin typeface="Times New Roman" panose="02020603050405020304" pitchFamily="18" charset="0"/>
                <a:ea typeface="Calibri" panose="020F0502020204030204" pitchFamily="34" charset="0"/>
                <a:cs typeface="Mangal" panose="02040503050203030202" pitchFamily="18" charset="0"/>
              </a:rPr>
              <a:t>eye is not at infinity but shifts closer to the eye. In nearsightedness, the image of a distant object forms in front of the retina</a:t>
            </a:r>
            <a:endParaRPr lang="en-US" sz="32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605623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420" y="247079"/>
            <a:ext cx="11682484" cy="6181017"/>
          </a:xfrm>
          <a:prstGeom prst="rect">
            <a:avLst/>
          </a:prstGeom>
        </p:spPr>
      </p:pic>
    </p:spTree>
    <p:extLst>
      <p:ext uri="{BB962C8B-B14F-4D97-AF65-F5344CB8AC3E}">
        <p14:creationId xmlns:p14="http://schemas.microsoft.com/office/powerpoint/2010/main" val="2013858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667" y="260159"/>
            <a:ext cx="11626153" cy="4052533"/>
          </a:xfrm>
          <a:prstGeom prst="rect">
            <a:avLst/>
          </a:prstGeom>
        </p:spPr>
      </p:pic>
    </p:spTree>
    <p:extLst>
      <p:ext uri="{BB962C8B-B14F-4D97-AF65-F5344CB8AC3E}">
        <p14:creationId xmlns:p14="http://schemas.microsoft.com/office/powerpoint/2010/main" val="3165313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788" y="140955"/>
            <a:ext cx="10274988" cy="6670191"/>
          </a:xfrm>
          <a:prstGeom prst="rect">
            <a:avLst/>
          </a:prstGeom>
        </p:spPr>
      </p:pic>
    </p:spTree>
    <p:extLst>
      <p:ext uri="{BB962C8B-B14F-4D97-AF65-F5344CB8AC3E}">
        <p14:creationId xmlns:p14="http://schemas.microsoft.com/office/powerpoint/2010/main" val="329589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48" y="342544"/>
            <a:ext cx="11485870" cy="63039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331" y="547125"/>
            <a:ext cx="6672565" cy="2728338"/>
          </a:xfrm>
          <a:prstGeom prst="rect">
            <a:avLst/>
          </a:prstGeom>
        </p:spPr>
      </p:pic>
    </p:spTree>
    <p:extLst>
      <p:ext uri="{BB962C8B-B14F-4D97-AF65-F5344CB8AC3E}">
        <p14:creationId xmlns:p14="http://schemas.microsoft.com/office/powerpoint/2010/main" val="1384143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273" y="350505"/>
            <a:ext cx="11858937" cy="6009352"/>
          </a:xfrm>
          <a:prstGeom prst="rect">
            <a:avLst/>
          </a:prstGeom>
        </p:spPr>
      </p:pic>
    </p:spTree>
    <p:extLst>
      <p:ext uri="{BB962C8B-B14F-4D97-AF65-F5344CB8AC3E}">
        <p14:creationId xmlns:p14="http://schemas.microsoft.com/office/powerpoint/2010/main" val="1825190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994" y="301602"/>
            <a:ext cx="11660093" cy="6290268"/>
          </a:xfrm>
          <a:prstGeom prst="rect">
            <a:avLst/>
          </a:prstGeom>
        </p:spPr>
      </p:pic>
    </p:spTree>
    <p:extLst>
      <p:ext uri="{BB962C8B-B14F-4D97-AF65-F5344CB8AC3E}">
        <p14:creationId xmlns:p14="http://schemas.microsoft.com/office/powerpoint/2010/main" val="3713704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513" y="145150"/>
            <a:ext cx="11376618" cy="418119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4809" y="4326339"/>
            <a:ext cx="4271764" cy="24048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13" y="4457199"/>
            <a:ext cx="4320726" cy="2143125"/>
          </a:xfrm>
          <a:prstGeom prst="rect">
            <a:avLst/>
          </a:prstGeom>
        </p:spPr>
      </p:pic>
    </p:spTree>
    <p:extLst>
      <p:ext uri="{BB962C8B-B14F-4D97-AF65-F5344CB8AC3E}">
        <p14:creationId xmlns:p14="http://schemas.microsoft.com/office/powerpoint/2010/main" val="4089678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082" y="276011"/>
            <a:ext cx="5448443" cy="6367162"/>
          </a:xfrm>
          <a:prstGeom prst="rect">
            <a:avLst/>
          </a:prstGeom>
        </p:spPr>
      </p:pic>
      <p:pic>
        <p:nvPicPr>
          <p:cNvPr id="3" name="Picture 2"/>
          <p:cNvPicPr>
            <a:picLocks noChangeAspect="1"/>
          </p:cNvPicPr>
          <p:nvPr/>
        </p:nvPicPr>
        <p:blipFill>
          <a:blip r:embed="rId3"/>
          <a:stretch>
            <a:fillRect/>
          </a:stretch>
        </p:blipFill>
        <p:spPr>
          <a:xfrm>
            <a:off x="5636526" y="573207"/>
            <a:ext cx="6332562" cy="3873618"/>
          </a:xfrm>
          <a:prstGeom prst="rect">
            <a:avLst/>
          </a:prstGeom>
        </p:spPr>
      </p:pic>
    </p:spTree>
    <p:extLst>
      <p:ext uri="{BB962C8B-B14F-4D97-AF65-F5344CB8AC3E}">
        <p14:creationId xmlns:p14="http://schemas.microsoft.com/office/powerpoint/2010/main" val="370536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663" y="271462"/>
            <a:ext cx="11419764" cy="4218651"/>
          </a:xfrm>
          <a:prstGeom prst="rect">
            <a:avLst/>
          </a:prstGeom>
        </p:spPr>
      </p:pic>
      <p:pic>
        <p:nvPicPr>
          <p:cNvPr id="3" name="Picture 2"/>
          <p:cNvPicPr>
            <a:picLocks noChangeAspect="1"/>
          </p:cNvPicPr>
          <p:nvPr/>
        </p:nvPicPr>
        <p:blipFill>
          <a:blip r:embed="rId3"/>
          <a:stretch>
            <a:fillRect/>
          </a:stretch>
        </p:blipFill>
        <p:spPr>
          <a:xfrm>
            <a:off x="303662" y="4490112"/>
            <a:ext cx="11081989" cy="1883391"/>
          </a:xfrm>
          <a:prstGeom prst="rect">
            <a:avLst/>
          </a:prstGeom>
        </p:spPr>
      </p:pic>
    </p:spTree>
    <p:extLst>
      <p:ext uri="{BB962C8B-B14F-4D97-AF65-F5344CB8AC3E}">
        <p14:creationId xmlns:p14="http://schemas.microsoft.com/office/powerpoint/2010/main" val="1567920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545" y="318092"/>
            <a:ext cx="11802542" cy="6246481"/>
          </a:xfrm>
          <a:prstGeom prst="rect">
            <a:avLst/>
          </a:prstGeom>
        </p:spPr>
      </p:pic>
    </p:spTree>
    <p:extLst>
      <p:ext uri="{BB962C8B-B14F-4D97-AF65-F5344CB8AC3E}">
        <p14:creationId xmlns:p14="http://schemas.microsoft.com/office/powerpoint/2010/main" val="2238130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799" y="255824"/>
            <a:ext cx="11491628" cy="5312463"/>
          </a:xfrm>
          <a:prstGeom prst="rect">
            <a:avLst/>
          </a:prstGeom>
        </p:spPr>
      </p:pic>
    </p:spTree>
    <p:extLst>
      <p:ext uri="{BB962C8B-B14F-4D97-AF65-F5344CB8AC3E}">
        <p14:creationId xmlns:p14="http://schemas.microsoft.com/office/powerpoint/2010/main" val="2518065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686" y="366925"/>
            <a:ext cx="11755344" cy="6224944"/>
          </a:xfrm>
          <a:prstGeom prst="rect">
            <a:avLst/>
          </a:prstGeom>
        </p:spPr>
      </p:pic>
    </p:spTree>
    <p:extLst>
      <p:ext uri="{BB962C8B-B14F-4D97-AF65-F5344CB8AC3E}">
        <p14:creationId xmlns:p14="http://schemas.microsoft.com/office/powerpoint/2010/main" val="1685488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1779" y="268975"/>
            <a:ext cx="11872841" cy="6404780"/>
          </a:xfrm>
          <a:prstGeom prst="rect">
            <a:avLst/>
          </a:prstGeom>
        </p:spPr>
      </p:pic>
    </p:spTree>
    <p:extLst>
      <p:ext uri="{BB962C8B-B14F-4D97-AF65-F5344CB8AC3E}">
        <p14:creationId xmlns:p14="http://schemas.microsoft.com/office/powerpoint/2010/main" val="2802242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339</Words>
  <Application>Microsoft Office PowerPoint</Application>
  <PresentationFormat>Widescreen</PresentationFormat>
  <Paragraphs>14</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Andalus</vt:lpstr>
      <vt:lpstr>Arial</vt:lpstr>
      <vt:lpstr>Calibri</vt:lpstr>
      <vt:lpstr>Calibri Light</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93</cp:revision>
  <dcterms:created xsi:type="dcterms:W3CDTF">2021-12-03T06:15:09Z</dcterms:created>
  <dcterms:modified xsi:type="dcterms:W3CDTF">2021-12-14T09:02:23Z</dcterms:modified>
</cp:coreProperties>
</file>